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67" r:id="rId2"/>
    <p:sldId id="268" r:id="rId3"/>
    <p:sldId id="256" r:id="rId4"/>
    <p:sldId id="257" r:id="rId5"/>
    <p:sldId id="258" r:id="rId6"/>
    <p:sldId id="259" r:id="rId7"/>
    <p:sldId id="260" r:id="rId8"/>
    <p:sldId id="261" r:id="rId9"/>
    <p:sldId id="262" r:id="rId10"/>
    <p:sldId id="263" r:id="rId11"/>
    <p:sldId id="264" r:id="rId12"/>
    <p:sldId id="265" r:id="rId13"/>
    <p:sldId id="266" r:id="rId14"/>
    <p:sldId id="273" r:id="rId15"/>
    <p:sldId id="271" r:id="rId16"/>
    <p:sldId id="275" r:id="rId17"/>
    <p:sldId id="269" r:id="rId18"/>
    <p:sldId id="270" r:id="rId19"/>
    <p:sldId id="276" r:id="rId20"/>
    <p:sldId id="272" r:id="rId21"/>
    <p:sldId id="274" r:id="rId22"/>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1/15/2024</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1/15/2024</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48.svg"/><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svg"/><Relationship Id="rId7" Type="http://schemas.openxmlformats.org/officeDocument/2006/relationships/image" Target="../media/image54.sv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 Id="rId9" Type="http://schemas.openxmlformats.org/officeDocument/2006/relationships/image" Target="../media/image56.svg"/></Relationships>
</file>

<file path=ppt/slides/_rels/slide12.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13.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svg"/><Relationship Id="rId10" Type="http://schemas.openxmlformats.org/officeDocument/2006/relationships/image" Target="../media/image2.jpeg"/><Relationship Id="rId4" Type="http://schemas.openxmlformats.org/officeDocument/2006/relationships/image" Target="../media/image13.png"/><Relationship Id="rId9"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B8536-F17A-3607-7F7C-9CF85841EF69}"/>
              </a:ext>
            </a:extLst>
          </p:cNvPr>
          <p:cNvSpPr>
            <a:spLocks noGrp="1"/>
          </p:cNvSpPr>
          <p:nvPr>
            <p:ph type="title"/>
          </p:nvPr>
        </p:nvSpPr>
        <p:spPr/>
        <p:txBody>
          <a:bodyPr>
            <a:noAutofit/>
          </a:bodyPr>
          <a:lstStyle/>
          <a:p>
            <a:pPr algn="ctr"/>
            <a:r>
              <a:rPr lang="en-GB" sz="9600" dirty="0">
                <a:solidFill>
                  <a:srgbClr val="00B0F0"/>
                </a:solidFill>
              </a:rPr>
              <a:t>Welcome </a:t>
            </a:r>
          </a:p>
        </p:txBody>
      </p:sp>
      <p:pic>
        <p:nvPicPr>
          <p:cNvPr id="1026" name="Picture 2" descr="Image preview">
            <a:extLst>
              <a:ext uri="{FF2B5EF4-FFF2-40B4-BE49-F238E27FC236}">
                <a16:creationId xmlns:a16="http://schemas.microsoft.com/office/drawing/2014/main" id="{DDD26739-6C36-4570-8FE8-830D46B3ADB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08849" y="1862355"/>
            <a:ext cx="3384958" cy="451327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10;&#10;Description automatically generated">
            <a:extLst>
              <a:ext uri="{FF2B5EF4-FFF2-40B4-BE49-F238E27FC236}">
                <a16:creationId xmlns:a16="http://schemas.microsoft.com/office/drawing/2014/main" id="{5F75DB4E-DF69-4D48-45E5-7CBB8FA8AA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4229" y="762952"/>
            <a:ext cx="1201420" cy="1049655"/>
          </a:xfrm>
          <a:prstGeom prst="rect">
            <a:avLst/>
          </a:prstGeom>
        </p:spPr>
      </p:pic>
      <p:pic>
        <p:nvPicPr>
          <p:cNvPr id="4" name="Picture 3" descr="Logo&#10;&#10;Description automatically generated">
            <a:extLst>
              <a:ext uri="{FF2B5EF4-FFF2-40B4-BE49-F238E27FC236}">
                <a16:creationId xmlns:a16="http://schemas.microsoft.com/office/drawing/2014/main" id="{DDDB0404-6684-722E-D886-B010EEC69D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641" y="812700"/>
            <a:ext cx="1201420" cy="1049655"/>
          </a:xfrm>
          <a:prstGeom prst="rect">
            <a:avLst/>
          </a:prstGeom>
        </p:spPr>
      </p:pic>
      <p:pic>
        <p:nvPicPr>
          <p:cNvPr id="4098" name="Picture 2" descr="Image preview">
            <a:extLst>
              <a:ext uri="{FF2B5EF4-FFF2-40B4-BE49-F238E27FC236}">
                <a16:creationId xmlns:a16="http://schemas.microsoft.com/office/drawing/2014/main" id="{C60FB460-803B-20B0-87E6-CBD33C4F87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227" y="2240701"/>
            <a:ext cx="2929423" cy="390589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preview">
            <a:extLst>
              <a:ext uri="{FF2B5EF4-FFF2-40B4-BE49-F238E27FC236}">
                <a16:creationId xmlns:a16="http://schemas.microsoft.com/office/drawing/2014/main" id="{74C180D3-0B75-7157-C1F8-3C2CFEECD4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094734"/>
            <a:ext cx="2122196" cy="4152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821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E9569-E74E-34DE-3A18-6C152B8F5D74}"/>
              </a:ext>
            </a:extLst>
          </p:cNvPr>
          <p:cNvSpPr>
            <a:spLocks noGrp="1"/>
          </p:cNvSpPr>
          <p:nvPr>
            <p:ph type="title"/>
          </p:nvPr>
        </p:nvSpPr>
        <p:spPr>
          <a:xfrm>
            <a:off x="3268495" y="609600"/>
            <a:ext cx="7866349" cy="1356360"/>
          </a:xfrm>
        </p:spPr>
        <p:txBody>
          <a:bodyPr>
            <a:normAutofit/>
          </a:bodyPr>
          <a:lstStyle/>
          <a:p>
            <a:r>
              <a:rPr lang="en-GB" dirty="0"/>
              <a:t>Tip 7: Have Realistic Expectations and Allow Consequences</a:t>
            </a:r>
          </a:p>
        </p:txBody>
      </p:sp>
      <p:sp>
        <p:nvSpPr>
          <p:cNvPr id="13" name="Rectangle 12">
            <a:extLst>
              <a:ext uri="{FF2B5EF4-FFF2-40B4-BE49-F238E27FC236}">
                <a16:creationId xmlns:a16="http://schemas.microsoft.com/office/drawing/2014/main" id="{CC981BE6-54F6-455D-BD09-C2233F4A34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334" y="601513"/>
            <a:ext cx="2023860" cy="1706997"/>
          </a:xfrm>
          <a:prstGeom prst="rect">
            <a:avLst/>
          </a:prstGeom>
          <a:solidFill>
            <a:srgbClr val="FFFFFF"/>
          </a:solidFill>
          <a:ln w="762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Spilt/Cracked Glass Of Milk outline">
            <a:extLst>
              <a:ext uri="{FF2B5EF4-FFF2-40B4-BE49-F238E27FC236}">
                <a16:creationId xmlns:a16="http://schemas.microsoft.com/office/drawing/2014/main" id="{B161BC08-DBDC-3204-1DF0-2C07CB2B41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5196" y="800101"/>
            <a:ext cx="1318614" cy="1318614"/>
          </a:xfrm>
          <a:prstGeom prst="rect">
            <a:avLst/>
          </a:prstGeom>
        </p:spPr>
      </p:pic>
      <p:sp>
        <p:nvSpPr>
          <p:cNvPr id="15" name="Rectangle 14">
            <a:extLst>
              <a:ext uri="{FF2B5EF4-FFF2-40B4-BE49-F238E27FC236}">
                <a16:creationId xmlns:a16="http://schemas.microsoft.com/office/drawing/2014/main" id="{766868EB-74A3-4DEA-B223-1175E9BAD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334" y="2575502"/>
            <a:ext cx="2023860" cy="1706997"/>
          </a:xfrm>
          <a:prstGeom prst="rect">
            <a:avLst/>
          </a:prstGeom>
          <a:solidFill>
            <a:srgbClr val="FFFFFF"/>
          </a:solidFill>
          <a:ln w="762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Aspiration outline">
            <a:extLst>
              <a:ext uri="{FF2B5EF4-FFF2-40B4-BE49-F238E27FC236}">
                <a16:creationId xmlns:a16="http://schemas.microsoft.com/office/drawing/2014/main" id="{9AB09D7A-C07C-BAF6-91F9-62C88C71E32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5196" y="2774090"/>
            <a:ext cx="1318614" cy="1318614"/>
          </a:xfrm>
          <a:prstGeom prst="rect">
            <a:avLst/>
          </a:prstGeom>
        </p:spPr>
      </p:pic>
      <p:sp>
        <p:nvSpPr>
          <p:cNvPr id="3" name="Content Placeholder 2">
            <a:extLst>
              <a:ext uri="{FF2B5EF4-FFF2-40B4-BE49-F238E27FC236}">
                <a16:creationId xmlns:a16="http://schemas.microsoft.com/office/drawing/2014/main" id="{60AAA872-A3D6-0A90-1636-C87938FD358A}"/>
              </a:ext>
            </a:extLst>
          </p:cNvPr>
          <p:cNvSpPr>
            <a:spLocks noGrp="1"/>
          </p:cNvSpPr>
          <p:nvPr>
            <p:ph idx="1"/>
          </p:nvPr>
        </p:nvSpPr>
        <p:spPr>
          <a:xfrm>
            <a:off x="3268495" y="2057400"/>
            <a:ext cx="7866350" cy="4038600"/>
          </a:xfrm>
        </p:spPr>
        <p:txBody>
          <a:bodyPr>
            <a:normAutofit/>
          </a:bodyPr>
          <a:lstStyle/>
          <a:p>
            <a:pPr marL="45720" indent="0">
              <a:buNone/>
            </a:pPr>
            <a:endParaRPr lang="en-GB" dirty="0"/>
          </a:p>
          <a:p>
            <a:pPr marL="45720" indent="0">
              <a:buNone/>
            </a:pPr>
            <a:r>
              <a:rPr lang="en-GB" dirty="0"/>
              <a:t>Children are children. They will be messy, noisy and, at times, disobedient. </a:t>
            </a:r>
          </a:p>
          <a:p>
            <a:pPr marL="45720" indent="0">
              <a:buNone/>
            </a:pPr>
            <a:r>
              <a:rPr lang="en-GB" dirty="0"/>
              <a:t>■ Give them the freedom to make mistakes. </a:t>
            </a:r>
          </a:p>
          <a:p>
            <a:pPr marL="45720" indent="0">
              <a:buNone/>
            </a:pPr>
            <a:endParaRPr lang="en-GB" dirty="0"/>
          </a:p>
          <a:p>
            <a:pPr marL="45720" indent="0">
              <a:buNone/>
            </a:pPr>
            <a:r>
              <a:rPr lang="en-GB" dirty="0"/>
              <a:t>■ Encourage your child to think for themselves and take responsibility for their actions. </a:t>
            </a:r>
          </a:p>
        </p:txBody>
      </p:sp>
      <p:sp>
        <p:nvSpPr>
          <p:cNvPr id="17" name="Rectangle 16">
            <a:extLst>
              <a:ext uri="{FF2B5EF4-FFF2-40B4-BE49-F238E27FC236}">
                <a16:creationId xmlns:a16="http://schemas.microsoft.com/office/drawing/2014/main" id="{3CF165B1-2565-48B8-A40E-75703E75B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334" y="4549491"/>
            <a:ext cx="2023860" cy="1706997"/>
          </a:xfrm>
          <a:prstGeom prst="rect">
            <a:avLst/>
          </a:prstGeom>
          <a:solidFill>
            <a:srgbClr val="FFFFFF"/>
          </a:solidFill>
          <a:ln w="762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a:extLst>
              <a:ext uri="{FF2B5EF4-FFF2-40B4-BE49-F238E27FC236}">
                <a16:creationId xmlns:a16="http://schemas.microsoft.com/office/drawing/2014/main" id="{99990E61-1FB8-ECA8-59A7-8F6A9757AB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8916" y="4739285"/>
            <a:ext cx="1510696" cy="1318614"/>
          </a:xfrm>
          <a:prstGeom prst="rect">
            <a:avLst/>
          </a:prstGeom>
        </p:spPr>
      </p:pic>
    </p:spTree>
    <p:extLst>
      <p:ext uri="{BB962C8B-B14F-4D97-AF65-F5344CB8AC3E}">
        <p14:creationId xmlns:p14="http://schemas.microsoft.com/office/powerpoint/2010/main" val="2872197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61D3B-A2A6-5763-83E4-30D61B8A3243}"/>
              </a:ext>
            </a:extLst>
          </p:cNvPr>
          <p:cNvSpPr>
            <a:spLocks noGrp="1"/>
          </p:cNvSpPr>
          <p:nvPr>
            <p:ph type="title"/>
          </p:nvPr>
        </p:nvSpPr>
        <p:spPr>
          <a:xfrm>
            <a:off x="1143000" y="609600"/>
            <a:ext cx="9875520" cy="1356360"/>
          </a:xfrm>
        </p:spPr>
        <p:txBody>
          <a:bodyPr>
            <a:normAutofit/>
          </a:bodyPr>
          <a:lstStyle/>
          <a:p>
            <a:r>
              <a:rPr lang="en-GB" dirty="0"/>
              <a:t>Tip 8: Deal with Meltdown Moments Positively</a:t>
            </a:r>
            <a:endParaRPr lang="en-GB"/>
          </a:p>
        </p:txBody>
      </p:sp>
      <p:sp>
        <p:nvSpPr>
          <p:cNvPr id="3" name="Content Placeholder 2">
            <a:extLst>
              <a:ext uri="{FF2B5EF4-FFF2-40B4-BE49-F238E27FC236}">
                <a16:creationId xmlns:a16="http://schemas.microsoft.com/office/drawing/2014/main" id="{6780193D-61E4-C6FE-9F56-0FCDB37BA5C6}"/>
              </a:ext>
            </a:extLst>
          </p:cNvPr>
          <p:cNvSpPr>
            <a:spLocks noGrp="1"/>
          </p:cNvSpPr>
          <p:nvPr>
            <p:ph idx="1"/>
          </p:nvPr>
        </p:nvSpPr>
        <p:spPr>
          <a:xfrm>
            <a:off x="1143001" y="2057400"/>
            <a:ext cx="4276562" cy="4038600"/>
          </a:xfrm>
        </p:spPr>
        <p:txBody>
          <a:bodyPr>
            <a:normAutofit/>
          </a:bodyPr>
          <a:lstStyle/>
          <a:p>
            <a:pPr marL="45720" indent="0">
              <a:buNone/>
            </a:pPr>
            <a:r>
              <a:rPr lang="en-GB" sz="1400"/>
              <a:t>There will be difficult times for every family – usually when there’s too much to do in a short space of time, or when what you need to do, clashes with what your child wants to do. </a:t>
            </a:r>
          </a:p>
          <a:p>
            <a:pPr marL="45720" indent="0">
              <a:buNone/>
            </a:pPr>
            <a:r>
              <a:rPr lang="en-GB" sz="1400"/>
              <a:t>Recognise Triggers </a:t>
            </a:r>
          </a:p>
          <a:p>
            <a:pPr marL="45720" indent="0">
              <a:buNone/>
            </a:pPr>
            <a:r>
              <a:rPr lang="en-GB" sz="1400"/>
              <a:t>There might be some specific triggers or times when your child misbehaves. Be aware of these and try different approaches. </a:t>
            </a:r>
          </a:p>
          <a:p>
            <a:r>
              <a:rPr lang="en-GB" sz="1400"/>
              <a:t>The morning rush-  Be prepared, get the kids to help.</a:t>
            </a:r>
          </a:p>
          <a:p>
            <a:r>
              <a:rPr lang="en-GB" sz="1400"/>
              <a:t>At the supermarket- List , sing, involve them.                                           </a:t>
            </a:r>
          </a:p>
          <a:p>
            <a:r>
              <a:rPr lang="en-GB" sz="1400"/>
              <a:t>Playtime- Ration toys, have a calming place.</a:t>
            </a:r>
          </a:p>
          <a:p>
            <a:r>
              <a:rPr lang="en-GB" sz="1400"/>
              <a:t>Early evening to bedtime- Give the children sometime when you get home. 5 minute warnings. Bedtime routine</a:t>
            </a:r>
          </a:p>
        </p:txBody>
      </p:sp>
      <p:sp>
        <p:nvSpPr>
          <p:cNvPr id="16" name="Rectangle 15">
            <a:extLst>
              <a:ext uri="{FF2B5EF4-FFF2-40B4-BE49-F238E27FC236}">
                <a16:creationId xmlns:a16="http://schemas.microsoft.com/office/drawing/2014/main" id="{E7BB8DB7-662D-4E74-8267-E6715C1FD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0430" y="2177367"/>
            <a:ext cx="2647225" cy="1750780"/>
          </a:xfrm>
          <a:prstGeom prst="rect">
            <a:avLst/>
          </a:prstGeom>
          <a:solidFill>
            <a:srgbClr val="FFFFFF"/>
          </a:solidFill>
          <a:ln w="50800">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Lunch Box outline">
            <a:extLst>
              <a:ext uri="{FF2B5EF4-FFF2-40B4-BE49-F238E27FC236}">
                <a16:creationId xmlns:a16="http://schemas.microsoft.com/office/drawing/2014/main" id="{5CEA5D83-A00E-560C-46E5-2DA26C93A49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71815" y="2320530"/>
            <a:ext cx="1464455" cy="1464455"/>
          </a:xfrm>
          <a:prstGeom prst="rect">
            <a:avLst/>
          </a:prstGeom>
        </p:spPr>
      </p:pic>
      <p:sp>
        <p:nvSpPr>
          <p:cNvPr id="18" name="Rectangle 17">
            <a:extLst>
              <a:ext uri="{FF2B5EF4-FFF2-40B4-BE49-F238E27FC236}">
                <a16:creationId xmlns:a16="http://schemas.microsoft.com/office/drawing/2014/main" id="{0B75FC46-A5B3-4DE6-9855-1D21F104F3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7938" y="2177367"/>
            <a:ext cx="2647225" cy="1750780"/>
          </a:xfrm>
          <a:prstGeom prst="rect">
            <a:avLst/>
          </a:prstGeom>
          <a:solidFill>
            <a:srgbClr val="FFFFFF"/>
          </a:solidFill>
          <a:ln w="50800">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hopping cart with solid fill">
            <a:extLst>
              <a:ext uri="{FF2B5EF4-FFF2-40B4-BE49-F238E27FC236}">
                <a16:creationId xmlns:a16="http://schemas.microsoft.com/office/drawing/2014/main" id="{9C2E5203-330A-01CD-63EE-0BEB50D0A9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09323" y="2320530"/>
            <a:ext cx="1464455" cy="1464455"/>
          </a:xfrm>
          <a:prstGeom prst="rect">
            <a:avLst/>
          </a:prstGeom>
        </p:spPr>
      </p:pic>
      <p:sp>
        <p:nvSpPr>
          <p:cNvPr id="20" name="Rectangle 19">
            <a:extLst>
              <a:ext uri="{FF2B5EF4-FFF2-40B4-BE49-F238E27FC236}">
                <a16:creationId xmlns:a16="http://schemas.microsoft.com/office/drawing/2014/main" id="{C9224EAF-741B-4B49-99D1-576684BB62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0430" y="4127999"/>
            <a:ext cx="2647225" cy="1750780"/>
          </a:xfrm>
          <a:prstGeom prst="rect">
            <a:avLst/>
          </a:prstGeom>
          <a:solidFill>
            <a:srgbClr val="FFFFFF"/>
          </a:solidFill>
          <a:ln w="50800">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Toy Train outline">
            <a:extLst>
              <a:ext uri="{FF2B5EF4-FFF2-40B4-BE49-F238E27FC236}">
                <a16:creationId xmlns:a16="http://schemas.microsoft.com/office/drawing/2014/main" id="{A249EC9C-E7FC-A85D-9BFD-81FC19EECD6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71815" y="4271162"/>
            <a:ext cx="1464455" cy="1464455"/>
          </a:xfrm>
          <a:prstGeom prst="rect">
            <a:avLst/>
          </a:prstGeom>
        </p:spPr>
      </p:pic>
      <p:sp>
        <p:nvSpPr>
          <p:cNvPr id="22" name="Rectangle 21">
            <a:extLst>
              <a:ext uri="{FF2B5EF4-FFF2-40B4-BE49-F238E27FC236}">
                <a16:creationId xmlns:a16="http://schemas.microsoft.com/office/drawing/2014/main" id="{EBC7EA07-4B0D-42BE-A61A-05F306316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7938" y="4127999"/>
            <a:ext cx="2647225" cy="1750780"/>
          </a:xfrm>
          <a:prstGeom prst="rect">
            <a:avLst/>
          </a:prstGeom>
          <a:solidFill>
            <a:srgbClr val="FFFFFF"/>
          </a:solidFill>
          <a:ln w="50800">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Storytelling outline">
            <a:extLst>
              <a:ext uri="{FF2B5EF4-FFF2-40B4-BE49-F238E27FC236}">
                <a16:creationId xmlns:a16="http://schemas.microsoft.com/office/drawing/2014/main" id="{AA8AC7C0-71DB-42D6-F5DA-1532F8C6DA6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09323" y="4271162"/>
            <a:ext cx="1464455" cy="1464455"/>
          </a:xfrm>
          <a:prstGeom prst="rect">
            <a:avLst/>
          </a:prstGeom>
        </p:spPr>
      </p:pic>
    </p:spTree>
    <p:extLst>
      <p:ext uri="{BB962C8B-B14F-4D97-AF65-F5344CB8AC3E}">
        <p14:creationId xmlns:p14="http://schemas.microsoft.com/office/powerpoint/2010/main" val="3966290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F1866-53C5-776B-B0BB-09B48E77D9AF}"/>
              </a:ext>
            </a:extLst>
          </p:cNvPr>
          <p:cNvSpPr>
            <a:spLocks noGrp="1"/>
          </p:cNvSpPr>
          <p:nvPr>
            <p:ph type="title"/>
          </p:nvPr>
        </p:nvSpPr>
        <p:spPr/>
        <p:txBody>
          <a:bodyPr/>
          <a:lstStyle/>
          <a:p>
            <a:r>
              <a:rPr lang="en-GB" dirty="0"/>
              <a:t>Tip 9: Look after yourself</a:t>
            </a:r>
          </a:p>
        </p:txBody>
      </p:sp>
      <p:sp>
        <p:nvSpPr>
          <p:cNvPr id="3" name="Content Placeholder 2">
            <a:extLst>
              <a:ext uri="{FF2B5EF4-FFF2-40B4-BE49-F238E27FC236}">
                <a16:creationId xmlns:a16="http://schemas.microsoft.com/office/drawing/2014/main" id="{0E602F2C-E0CC-55E2-28C4-8C887E29D22C}"/>
              </a:ext>
            </a:extLst>
          </p:cNvPr>
          <p:cNvSpPr>
            <a:spLocks noGrp="1"/>
          </p:cNvSpPr>
          <p:nvPr>
            <p:ph idx="1"/>
          </p:nvPr>
        </p:nvSpPr>
        <p:spPr/>
        <p:txBody>
          <a:bodyPr>
            <a:normAutofit lnSpcReduction="10000"/>
          </a:bodyPr>
          <a:lstStyle/>
          <a:p>
            <a:pPr marL="45720" indent="0">
              <a:buNone/>
            </a:pPr>
            <a:r>
              <a:rPr lang="en-GB" dirty="0"/>
              <a:t>If you make sure you get a break to relax, this may help you cope better. </a:t>
            </a:r>
          </a:p>
          <a:p>
            <a:pPr marL="45720" indent="0">
              <a:buNone/>
            </a:pPr>
            <a:r>
              <a:rPr lang="en-GB" dirty="0"/>
              <a:t>Try to: </a:t>
            </a:r>
          </a:p>
          <a:p>
            <a:pPr marL="45720" indent="0">
              <a:buNone/>
            </a:pPr>
            <a:r>
              <a:rPr lang="en-GB" dirty="0"/>
              <a:t>■ take time for yourself; </a:t>
            </a:r>
          </a:p>
          <a:p>
            <a:pPr marL="45720" indent="0">
              <a:buNone/>
            </a:pPr>
            <a:r>
              <a:rPr lang="en-GB" dirty="0"/>
              <a:t>■ keep interests outside the home; </a:t>
            </a:r>
          </a:p>
          <a:p>
            <a:pPr marL="45720" indent="0">
              <a:buNone/>
            </a:pPr>
            <a:r>
              <a:rPr lang="en-GB" dirty="0"/>
              <a:t>■ take up the offer of help from family and friends; </a:t>
            </a:r>
          </a:p>
          <a:p>
            <a:pPr marL="45720" indent="0">
              <a:buNone/>
            </a:pPr>
            <a:r>
              <a:rPr lang="en-GB" dirty="0"/>
              <a:t>■ get rest when you can; </a:t>
            </a:r>
          </a:p>
          <a:p>
            <a:pPr marL="45720" indent="0">
              <a:buNone/>
            </a:pPr>
            <a:r>
              <a:rPr lang="en-GB" dirty="0"/>
              <a:t>■ look after your health; </a:t>
            </a:r>
          </a:p>
          <a:p>
            <a:pPr marL="45720" indent="0">
              <a:buNone/>
            </a:pPr>
            <a:r>
              <a:rPr lang="en-GB" dirty="0"/>
              <a:t>■ know your limits;</a:t>
            </a:r>
          </a:p>
          <a:p>
            <a:pPr marL="45720" indent="0">
              <a:buNone/>
            </a:pPr>
            <a:r>
              <a:rPr lang="en-GB" dirty="0"/>
              <a:t> ■ get together with other parents and their children – children also need company.</a:t>
            </a:r>
          </a:p>
        </p:txBody>
      </p:sp>
      <p:pic>
        <p:nvPicPr>
          <p:cNvPr id="4" name="Picture 3" descr="Logo&#10;&#10;Description automatically generated">
            <a:extLst>
              <a:ext uri="{FF2B5EF4-FFF2-40B4-BE49-F238E27FC236}">
                <a16:creationId xmlns:a16="http://schemas.microsoft.com/office/drawing/2014/main" id="{7BAD0414-FC4E-A99F-2906-77129502D9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4229" y="762952"/>
            <a:ext cx="1201420" cy="1049655"/>
          </a:xfrm>
          <a:prstGeom prst="rect">
            <a:avLst/>
          </a:prstGeom>
        </p:spPr>
      </p:pic>
      <p:pic>
        <p:nvPicPr>
          <p:cNvPr id="6" name="Graphic 5" descr="Medical outline">
            <a:extLst>
              <a:ext uri="{FF2B5EF4-FFF2-40B4-BE49-F238E27FC236}">
                <a16:creationId xmlns:a16="http://schemas.microsoft.com/office/drawing/2014/main" id="{17947A39-EB09-C54E-3DB1-A803ADFA7D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64563" y="4735285"/>
            <a:ext cx="914400" cy="914400"/>
          </a:xfrm>
          <a:prstGeom prst="rect">
            <a:avLst/>
          </a:prstGeom>
        </p:spPr>
      </p:pic>
      <p:pic>
        <p:nvPicPr>
          <p:cNvPr id="8" name="Graphic 7" descr="Children with solid fill">
            <a:extLst>
              <a:ext uri="{FF2B5EF4-FFF2-40B4-BE49-F238E27FC236}">
                <a16:creationId xmlns:a16="http://schemas.microsoft.com/office/drawing/2014/main" id="{3BC7DE98-A3B0-1946-EA4B-5AC0343AE5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85045" y="3429000"/>
            <a:ext cx="914400" cy="914400"/>
          </a:xfrm>
          <a:prstGeom prst="rect">
            <a:avLst/>
          </a:prstGeom>
        </p:spPr>
      </p:pic>
      <p:pic>
        <p:nvPicPr>
          <p:cNvPr id="10" name="Graphic 9" descr="Hourglass Finished with solid fill">
            <a:extLst>
              <a:ext uri="{FF2B5EF4-FFF2-40B4-BE49-F238E27FC236}">
                <a16:creationId xmlns:a16="http://schemas.microsoft.com/office/drawing/2014/main" id="{79D693CD-CEC5-52DE-A7A0-B64DE0B4F97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38800" y="2626567"/>
            <a:ext cx="914400" cy="914400"/>
          </a:xfrm>
          <a:prstGeom prst="rect">
            <a:avLst/>
          </a:prstGeom>
        </p:spPr>
      </p:pic>
      <p:pic>
        <p:nvPicPr>
          <p:cNvPr id="12" name="Graphic 11" descr="Coffee outline">
            <a:extLst>
              <a:ext uri="{FF2B5EF4-FFF2-40B4-BE49-F238E27FC236}">
                <a16:creationId xmlns:a16="http://schemas.microsoft.com/office/drawing/2014/main" id="{4139D517-30D2-F3EE-CC5B-8C65BF11E83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12229" y="4053373"/>
            <a:ext cx="914400" cy="914400"/>
          </a:xfrm>
          <a:prstGeom prst="rect">
            <a:avLst/>
          </a:prstGeom>
        </p:spPr>
      </p:pic>
    </p:spTree>
    <p:extLst>
      <p:ext uri="{BB962C8B-B14F-4D97-AF65-F5344CB8AC3E}">
        <p14:creationId xmlns:p14="http://schemas.microsoft.com/office/powerpoint/2010/main" val="4180155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2024F-5D23-2A88-E1C0-4A1AA01BFB01}"/>
              </a:ext>
            </a:extLst>
          </p:cNvPr>
          <p:cNvSpPr>
            <a:spLocks noGrp="1"/>
          </p:cNvSpPr>
          <p:nvPr>
            <p:ph type="title"/>
          </p:nvPr>
        </p:nvSpPr>
        <p:spPr>
          <a:xfrm>
            <a:off x="1143000" y="609600"/>
            <a:ext cx="9875520" cy="1356360"/>
          </a:xfrm>
        </p:spPr>
        <p:txBody>
          <a:bodyPr>
            <a:normAutofit/>
          </a:bodyPr>
          <a:lstStyle/>
          <a:p>
            <a:r>
              <a:rPr lang="en-GB" dirty="0"/>
              <a:t>Tip 10: When things are getting difficult.</a:t>
            </a:r>
          </a:p>
        </p:txBody>
      </p:sp>
      <p:pic>
        <p:nvPicPr>
          <p:cNvPr id="5" name="Graphic 4" descr="Smiling with hearts face outline outline">
            <a:extLst>
              <a:ext uri="{FF2B5EF4-FFF2-40B4-BE49-F238E27FC236}">
                <a16:creationId xmlns:a16="http://schemas.microsoft.com/office/drawing/2014/main" id="{69E25B86-3F93-B5DE-1022-F5BCEC4CAD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3000" y="2547257"/>
            <a:ext cx="2219166" cy="2219166"/>
          </a:xfrm>
          <a:prstGeom prst="rect">
            <a:avLst/>
          </a:prstGeom>
        </p:spPr>
      </p:pic>
      <p:sp>
        <p:nvSpPr>
          <p:cNvPr id="3" name="Content Placeholder 2">
            <a:extLst>
              <a:ext uri="{FF2B5EF4-FFF2-40B4-BE49-F238E27FC236}">
                <a16:creationId xmlns:a16="http://schemas.microsoft.com/office/drawing/2014/main" id="{2EF33429-DDE3-44DE-CE6B-61208D746E25}"/>
              </a:ext>
            </a:extLst>
          </p:cNvPr>
          <p:cNvSpPr>
            <a:spLocks noGrp="1"/>
          </p:cNvSpPr>
          <p:nvPr>
            <p:ph idx="1"/>
          </p:nvPr>
        </p:nvSpPr>
        <p:spPr>
          <a:xfrm>
            <a:off x="4213190" y="1754154"/>
            <a:ext cx="6802681" cy="4730621"/>
          </a:xfrm>
        </p:spPr>
        <p:txBody>
          <a:bodyPr>
            <a:normAutofit lnSpcReduction="10000"/>
          </a:bodyPr>
          <a:lstStyle/>
          <a:p>
            <a:pPr marL="45720" indent="0">
              <a:buNone/>
            </a:pPr>
            <a:r>
              <a:rPr lang="en-GB" sz="1400" dirty="0"/>
              <a:t>■ </a:t>
            </a:r>
            <a:r>
              <a:rPr lang="en-GB" sz="1600" dirty="0"/>
              <a:t>Stay calm. </a:t>
            </a:r>
          </a:p>
          <a:p>
            <a:pPr marL="45720" indent="0">
              <a:buNone/>
            </a:pPr>
            <a:r>
              <a:rPr lang="en-GB" sz="1600" dirty="0"/>
              <a:t>■ If it is impossible to stay calm, leave the child in a safe place and leave the room for a few minutes. This will give you breathing space to think. </a:t>
            </a:r>
          </a:p>
          <a:p>
            <a:pPr marL="45720" indent="0">
              <a:buNone/>
            </a:pPr>
            <a:r>
              <a:rPr lang="en-GB" sz="1600" dirty="0"/>
              <a:t>■ When you return, talk to your child about what has happened and how you will deal with it. </a:t>
            </a:r>
          </a:p>
          <a:p>
            <a:pPr marL="45720" indent="0">
              <a:buNone/>
            </a:pPr>
            <a:r>
              <a:rPr lang="en-GB" sz="1600" dirty="0"/>
              <a:t>■ Think about what happened, what set off the behaviour, has it happened before and what could be done differently? </a:t>
            </a:r>
          </a:p>
          <a:p>
            <a:pPr marL="45720" indent="0">
              <a:buNone/>
            </a:pPr>
            <a:r>
              <a:rPr lang="en-GB" sz="1600" dirty="0"/>
              <a:t>■ Ask for help and advice – nobody gets it right all the time. </a:t>
            </a:r>
          </a:p>
          <a:p>
            <a:pPr marL="45720" indent="0">
              <a:buNone/>
            </a:pPr>
            <a:r>
              <a:rPr lang="en-GB" sz="1600" dirty="0"/>
              <a:t>■ As a general rule, try and give five times more praise than criticism. </a:t>
            </a:r>
          </a:p>
          <a:p>
            <a:pPr marL="45720" indent="0">
              <a:buNone/>
            </a:pPr>
            <a:r>
              <a:rPr lang="en-GB" sz="1600" dirty="0"/>
              <a:t>■ Don’t try to change too much at once – take one tip and use it until you’ve worked it out and then try another. </a:t>
            </a:r>
          </a:p>
          <a:p>
            <a:pPr marL="45720" indent="0">
              <a:buNone/>
            </a:pPr>
            <a:r>
              <a:rPr lang="en-GB" sz="1600" dirty="0"/>
              <a:t>■ Flexibility is fine – life can be chaotic and having a flexible approach will help your children learn to do the same. </a:t>
            </a:r>
          </a:p>
          <a:p>
            <a:pPr marL="45720" indent="0">
              <a:buNone/>
            </a:pPr>
            <a:r>
              <a:rPr lang="en-GB" sz="1600" dirty="0"/>
              <a:t>And Remember The most important thing is that your child feels loved and happy even when sometimes things are difficult.</a:t>
            </a:r>
          </a:p>
          <a:p>
            <a:endParaRPr lang="en-GB" sz="1200" dirty="0"/>
          </a:p>
        </p:txBody>
      </p:sp>
    </p:spTree>
    <p:extLst>
      <p:ext uri="{BB962C8B-B14F-4D97-AF65-F5344CB8AC3E}">
        <p14:creationId xmlns:p14="http://schemas.microsoft.com/office/powerpoint/2010/main" val="3500065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A85EB-BC88-0738-37DE-EDAEA78A38D9}"/>
              </a:ext>
            </a:extLst>
          </p:cNvPr>
          <p:cNvSpPr>
            <a:spLocks noGrp="1"/>
          </p:cNvSpPr>
          <p:nvPr>
            <p:ph type="title"/>
          </p:nvPr>
        </p:nvSpPr>
        <p:spPr/>
        <p:txBody>
          <a:bodyPr/>
          <a:lstStyle/>
          <a:p>
            <a:pPr algn="ctr"/>
            <a:r>
              <a:rPr lang="en-GB" dirty="0"/>
              <a:t>Parentingni.org (App)  </a:t>
            </a:r>
          </a:p>
        </p:txBody>
      </p:sp>
      <p:pic>
        <p:nvPicPr>
          <p:cNvPr id="2050" name="Picture 2" descr="Image preview">
            <a:extLst>
              <a:ext uri="{FF2B5EF4-FFF2-40B4-BE49-F238E27FC236}">
                <a16:creationId xmlns:a16="http://schemas.microsoft.com/office/drawing/2014/main" id="{FE70C7E3-3BFF-185A-5E98-B424B8AE55E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837345"/>
            <a:ext cx="2109562" cy="37656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68E796F-558A-15CD-22ED-63E2D387160C}"/>
              </a:ext>
            </a:extLst>
          </p:cNvPr>
          <p:cNvSpPr txBox="1"/>
          <p:nvPr/>
        </p:nvSpPr>
        <p:spPr>
          <a:xfrm>
            <a:off x="4580546" y="1649338"/>
            <a:ext cx="4561357" cy="5078313"/>
          </a:xfrm>
          <a:prstGeom prst="rect">
            <a:avLst/>
          </a:prstGeom>
          <a:noFill/>
        </p:spPr>
        <p:txBody>
          <a:bodyPr wrap="square">
            <a:spAutoFit/>
          </a:bodyPr>
          <a:lstStyle/>
          <a:p>
            <a:pPr fontAlgn="base"/>
            <a:r>
              <a:rPr lang="en-GB" dirty="0"/>
              <a:t>It is a leading charity for parenting support in the North of Ireland</a:t>
            </a:r>
            <a:br>
              <a:rPr lang="en-GB" dirty="0">
                <a:effectLst/>
              </a:rPr>
            </a:br>
            <a:r>
              <a:rPr lang="en-GB" dirty="0"/>
              <a:t>It has an app which is easy to download and navigate</a:t>
            </a:r>
          </a:p>
          <a:p>
            <a:pPr fontAlgn="base"/>
            <a:r>
              <a:rPr lang="en-GB" dirty="0">
                <a:effectLst/>
              </a:rPr>
              <a:t>14 Top Tips for Parenting </a:t>
            </a:r>
            <a:br>
              <a:rPr lang="en-GB" dirty="0">
                <a:effectLst/>
              </a:rPr>
            </a:br>
            <a:r>
              <a:rPr lang="en-GB" dirty="0">
                <a:effectLst/>
              </a:rPr>
              <a:t>I</a:t>
            </a:r>
            <a:r>
              <a:rPr lang="en-GB" dirty="0"/>
              <a:t>t has top tips on;</a:t>
            </a:r>
            <a:br>
              <a:rPr lang="en-GB" dirty="0">
                <a:effectLst/>
              </a:rPr>
            </a:br>
            <a:r>
              <a:rPr lang="en-GB" dirty="0"/>
              <a:t>Managing Behaviour</a:t>
            </a:r>
            <a:br>
              <a:rPr lang="en-GB" dirty="0">
                <a:effectLst/>
              </a:rPr>
            </a:br>
            <a:r>
              <a:rPr lang="en-GB" dirty="0"/>
              <a:t>Emotions</a:t>
            </a:r>
            <a:br>
              <a:rPr lang="en-GB" dirty="0">
                <a:effectLst/>
              </a:rPr>
            </a:br>
            <a:r>
              <a:rPr lang="en-GB" dirty="0"/>
              <a:t>Friendship</a:t>
            </a:r>
            <a:br>
              <a:rPr lang="en-GB" dirty="0">
                <a:effectLst/>
              </a:rPr>
            </a:br>
            <a:r>
              <a:rPr lang="en-GB" dirty="0"/>
              <a:t>Digital Parenting</a:t>
            </a:r>
            <a:br>
              <a:rPr lang="en-GB" dirty="0">
                <a:effectLst/>
              </a:rPr>
            </a:br>
            <a:r>
              <a:rPr lang="en-GB" dirty="0"/>
              <a:t>Separation</a:t>
            </a:r>
            <a:br>
              <a:rPr lang="en-GB" dirty="0">
                <a:effectLst/>
              </a:rPr>
            </a:br>
            <a:r>
              <a:rPr lang="en-GB" dirty="0"/>
              <a:t>Bullying</a:t>
            </a:r>
            <a:br>
              <a:rPr lang="en-GB" dirty="0">
                <a:effectLst/>
              </a:rPr>
            </a:br>
            <a:r>
              <a:rPr lang="en-GB" dirty="0">
                <a:effectLst/>
              </a:rPr>
              <a:t>T</a:t>
            </a:r>
            <a:r>
              <a:rPr lang="en-GB" dirty="0"/>
              <a:t>ransition</a:t>
            </a:r>
            <a:br>
              <a:rPr lang="en-GB" dirty="0">
                <a:effectLst/>
              </a:rPr>
            </a:br>
            <a:r>
              <a:rPr lang="en-GB" dirty="0"/>
              <a:t>Help with Homework</a:t>
            </a:r>
          </a:p>
          <a:p>
            <a:pPr fontAlgn="base"/>
            <a:r>
              <a:rPr lang="en-GB" dirty="0">
                <a:effectLst/>
              </a:rPr>
              <a:t>Free support line and web chat </a:t>
            </a:r>
            <a:br>
              <a:rPr lang="en-GB" dirty="0">
                <a:effectLst/>
              </a:rPr>
            </a:br>
            <a:r>
              <a:rPr lang="en-GB" dirty="0"/>
              <a:t>It offers parenting programmes and workshops</a:t>
            </a:r>
            <a:br>
              <a:rPr lang="en-GB" dirty="0">
                <a:effectLst/>
              </a:rPr>
            </a:br>
            <a:endParaRPr lang="en-GB" dirty="0"/>
          </a:p>
        </p:txBody>
      </p:sp>
    </p:spTree>
    <p:extLst>
      <p:ext uri="{BB962C8B-B14F-4D97-AF65-F5344CB8AC3E}">
        <p14:creationId xmlns:p14="http://schemas.microsoft.com/office/powerpoint/2010/main" val="920454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14380-B820-1CF6-206A-BAA19E6D7A0E}"/>
              </a:ext>
            </a:extLst>
          </p:cNvPr>
          <p:cNvSpPr>
            <a:spLocks noGrp="1"/>
          </p:cNvSpPr>
          <p:nvPr>
            <p:ph type="title"/>
          </p:nvPr>
        </p:nvSpPr>
        <p:spPr/>
        <p:txBody>
          <a:bodyPr/>
          <a:lstStyle/>
          <a:p>
            <a:pPr algn="ctr"/>
            <a:r>
              <a:rPr lang="en-GB" dirty="0"/>
              <a:t>St. Bride’s Mothers and Toddlers </a:t>
            </a:r>
          </a:p>
        </p:txBody>
      </p:sp>
      <p:sp>
        <p:nvSpPr>
          <p:cNvPr id="3" name="Content Placeholder 2">
            <a:extLst>
              <a:ext uri="{FF2B5EF4-FFF2-40B4-BE49-F238E27FC236}">
                <a16:creationId xmlns:a16="http://schemas.microsoft.com/office/drawing/2014/main" id="{1458CA69-1395-E6AC-3128-B69C8940474C}"/>
              </a:ext>
            </a:extLst>
          </p:cNvPr>
          <p:cNvSpPr>
            <a:spLocks noGrp="1"/>
          </p:cNvSpPr>
          <p:nvPr>
            <p:ph idx="1"/>
          </p:nvPr>
        </p:nvSpPr>
        <p:spPr/>
        <p:txBody>
          <a:bodyPr/>
          <a:lstStyle/>
          <a:p>
            <a:pPr marL="45720" indent="0">
              <a:buNone/>
            </a:pPr>
            <a:r>
              <a:rPr lang="en-GB" dirty="0"/>
              <a:t>St. Bride’s Mother and Toddlers – Every Thursday ( when school is open ) 10-11.30am in St. Bride’s Parish Hall – Facebook : St. Brigid’s Parents and Toddlers Group Belfast </a:t>
            </a:r>
          </a:p>
          <a:p>
            <a:pPr marL="45720" indent="0">
              <a:buNone/>
            </a:pPr>
            <a:endParaRPr lang="en-GB" dirty="0"/>
          </a:p>
        </p:txBody>
      </p:sp>
      <p:pic>
        <p:nvPicPr>
          <p:cNvPr id="5" name="Picture 4" descr="A screenshot of a social media post&#10;&#10;Description automatically generated">
            <a:extLst>
              <a:ext uri="{FF2B5EF4-FFF2-40B4-BE49-F238E27FC236}">
                <a16:creationId xmlns:a16="http://schemas.microsoft.com/office/drawing/2014/main" id="{8087AF23-0D07-0BDF-05C9-4B1258903C47}"/>
              </a:ext>
            </a:extLst>
          </p:cNvPr>
          <p:cNvPicPr>
            <a:picLocks noChangeAspect="1"/>
          </p:cNvPicPr>
          <p:nvPr/>
        </p:nvPicPr>
        <p:blipFill>
          <a:blip r:embed="rId2"/>
          <a:stretch>
            <a:fillRect/>
          </a:stretch>
        </p:blipFill>
        <p:spPr>
          <a:xfrm>
            <a:off x="4622104" y="2889381"/>
            <a:ext cx="2255691" cy="3359019"/>
          </a:xfrm>
          <a:prstGeom prst="rect">
            <a:avLst/>
          </a:prstGeom>
        </p:spPr>
      </p:pic>
    </p:spTree>
    <p:extLst>
      <p:ext uri="{BB962C8B-B14F-4D97-AF65-F5344CB8AC3E}">
        <p14:creationId xmlns:p14="http://schemas.microsoft.com/office/powerpoint/2010/main" val="995912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54361-0B48-0FB5-6E1A-8E716E9D5F3A}"/>
              </a:ext>
            </a:extLst>
          </p:cNvPr>
          <p:cNvSpPr>
            <a:spLocks noGrp="1"/>
          </p:cNvSpPr>
          <p:nvPr>
            <p:ph type="title"/>
          </p:nvPr>
        </p:nvSpPr>
        <p:spPr/>
        <p:txBody>
          <a:bodyPr/>
          <a:lstStyle/>
          <a:p>
            <a:r>
              <a:rPr lang="en-GB" dirty="0">
                <a:effectLst/>
              </a:rPr>
              <a:t>Lisburn Road Library</a:t>
            </a:r>
            <a:endParaRPr lang="en-GB" dirty="0"/>
          </a:p>
        </p:txBody>
      </p:sp>
      <p:sp>
        <p:nvSpPr>
          <p:cNvPr id="3" name="Content Placeholder 2">
            <a:extLst>
              <a:ext uri="{FF2B5EF4-FFF2-40B4-BE49-F238E27FC236}">
                <a16:creationId xmlns:a16="http://schemas.microsoft.com/office/drawing/2014/main" id="{F2C3AC53-638A-F252-D33B-B8A91070ECA2}"/>
              </a:ext>
            </a:extLst>
          </p:cNvPr>
          <p:cNvSpPr>
            <a:spLocks noGrp="1"/>
          </p:cNvSpPr>
          <p:nvPr>
            <p:ph idx="1"/>
          </p:nvPr>
        </p:nvSpPr>
        <p:spPr>
          <a:xfrm>
            <a:off x="1143000" y="1593908"/>
            <a:ext cx="9872871" cy="4502092"/>
          </a:xfrm>
        </p:spPr>
        <p:txBody>
          <a:bodyPr>
            <a:normAutofit fontScale="70000" lnSpcReduction="20000"/>
          </a:bodyPr>
          <a:lstStyle/>
          <a:p>
            <a:pPr marL="45720" indent="0" fontAlgn="base">
              <a:buNone/>
            </a:pPr>
            <a:br>
              <a:rPr lang="en-GB" dirty="0">
                <a:effectLst/>
              </a:rPr>
            </a:br>
            <a:endParaRPr lang="en-GB" dirty="0">
              <a:effectLst/>
            </a:endParaRPr>
          </a:p>
          <a:p>
            <a:pPr rtl="0" fontAlgn="base"/>
            <a:r>
              <a:rPr lang="en-GB" b="1" dirty="0"/>
              <a:t>Google Library NI - Enter Lisburn Road ( 02890509223 )</a:t>
            </a:r>
            <a:br>
              <a:rPr lang="en-GB" dirty="0">
                <a:effectLst/>
              </a:rPr>
            </a:br>
            <a:endParaRPr lang="en-GB" dirty="0">
              <a:effectLst/>
            </a:endParaRPr>
          </a:p>
          <a:p>
            <a:pPr rtl="0" fontAlgn="base"/>
            <a:r>
              <a:rPr lang="en-GB" dirty="0"/>
              <a:t>A wealth of activities E.g.</a:t>
            </a:r>
            <a:br>
              <a:rPr lang="en-GB" dirty="0">
                <a:effectLst/>
              </a:rPr>
            </a:br>
            <a:endParaRPr lang="en-GB" b="1" dirty="0">
              <a:effectLst/>
            </a:endParaRPr>
          </a:p>
          <a:p>
            <a:pPr rtl="0" fontAlgn="base"/>
            <a:r>
              <a:rPr lang="en-GB" b="1" dirty="0"/>
              <a:t>Rhythm &amp; Rhythm </a:t>
            </a:r>
            <a:r>
              <a:rPr lang="en-GB" dirty="0"/>
              <a:t>for 0-4 yrs. old every Tuesday 9:45-10:15 &amp; 10:45-11:15 &amp; the first Saturday of each month 9:45-10:15</a:t>
            </a:r>
            <a:br>
              <a:rPr lang="en-GB" dirty="0">
                <a:effectLst/>
              </a:rPr>
            </a:br>
            <a:endParaRPr lang="en-GB" dirty="0">
              <a:effectLst/>
            </a:endParaRPr>
          </a:p>
          <a:p>
            <a:pPr rtl="0" fontAlgn="base"/>
            <a:r>
              <a:rPr lang="en-GB" b="1" dirty="0"/>
              <a:t>Lego Club </a:t>
            </a:r>
            <a:r>
              <a:rPr lang="en-GB" dirty="0"/>
              <a:t>6-8yrs old every second Saturday 10-11am</a:t>
            </a:r>
            <a:br>
              <a:rPr lang="en-GB" dirty="0">
                <a:effectLst/>
              </a:rPr>
            </a:br>
            <a:endParaRPr lang="en-GB" dirty="0">
              <a:effectLst/>
            </a:endParaRPr>
          </a:p>
          <a:p>
            <a:pPr rtl="0" fontAlgn="base"/>
            <a:r>
              <a:rPr lang="en-GB" b="1" dirty="0"/>
              <a:t>Story Time </a:t>
            </a:r>
            <a:r>
              <a:rPr lang="en-GB" dirty="0"/>
              <a:t>every Wednesday 4-8yrs old 4:00- 4:30</a:t>
            </a:r>
            <a:br>
              <a:rPr lang="en-GB" dirty="0">
                <a:effectLst/>
              </a:rPr>
            </a:br>
            <a:endParaRPr lang="en-GB" dirty="0">
              <a:effectLst/>
            </a:endParaRPr>
          </a:p>
          <a:p>
            <a:pPr rtl="0" fontAlgn="base"/>
            <a:r>
              <a:rPr lang="en-GB" b="1" dirty="0"/>
              <a:t>Knit &amp; Natter </a:t>
            </a:r>
            <a:r>
              <a:rPr lang="en-GB" dirty="0"/>
              <a:t>for adults every Thursday 10:30-12:30</a:t>
            </a:r>
            <a:br>
              <a:rPr lang="en-GB" dirty="0">
                <a:effectLst/>
              </a:rPr>
            </a:br>
            <a:endParaRPr lang="en-GB" dirty="0">
              <a:effectLst/>
            </a:endParaRPr>
          </a:p>
          <a:p>
            <a:pPr rtl="0" fontAlgn="base"/>
            <a:r>
              <a:rPr lang="en-GB" b="1" dirty="0"/>
              <a:t>Tea &amp; Newspapers </a:t>
            </a:r>
            <a:r>
              <a:rPr lang="en-GB" dirty="0"/>
              <a:t>every Friday 9:15-12noon</a:t>
            </a:r>
            <a:br>
              <a:rPr lang="en-GB" dirty="0">
                <a:effectLst/>
              </a:rPr>
            </a:br>
            <a:endParaRPr lang="en-GB" dirty="0">
              <a:effectLst/>
            </a:endParaRPr>
          </a:p>
          <a:p>
            <a:r>
              <a:rPr lang="en-GB" b="1" dirty="0"/>
              <a:t>Woman and Money </a:t>
            </a:r>
            <a:r>
              <a:rPr lang="en-GB" dirty="0"/>
              <a:t>26/1/24 11am</a:t>
            </a:r>
            <a:br>
              <a:rPr lang="en-GB" dirty="0">
                <a:effectLst/>
              </a:rPr>
            </a:br>
            <a:endParaRPr lang="en-GB" dirty="0"/>
          </a:p>
        </p:txBody>
      </p:sp>
      <p:pic>
        <p:nvPicPr>
          <p:cNvPr id="4" name="Picture 3" descr="A cartoon of a child on top of a stack of books&#10;&#10;Description automatically generated">
            <a:extLst>
              <a:ext uri="{FF2B5EF4-FFF2-40B4-BE49-F238E27FC236}">
                <a16:creationId xmlns:a16="http://schemas.microsoft.com/office/drawing/2014/main" id="{59338209-4534-01FC-62B3-39EDE86800FA}"/>
              </a:ext>
            </a:extLst>
          </p:cNvPr>
          <p:cNvPicPr>
            <a:picLocks noChangeAspect="1"/>
          </p:cNvPicPr>
          <p:nvPr/>
        </p:nvPicPr>
        <p:blipFill>
          <a:blip r:embed="rId2"/>
          <a:stretch>
            <a:fillRect/>
          </a:stretch>
        </p:blipFill>
        <p:spPr>
          <a:xfrm>
            <a:off x="7483105" y="704784"/>
            <a:ext cx="1784720" cy="1808430"/>
          </a:xfrm>
          <a:prstGeom prst="rect">
            <a:avLst/>
          </a:prstGeom>
        </p:spPr>
      </p:pic>
      <p:pic>
        <p:nvPicPr>
          <p:cNvPr id="5" name="Picture 2" descr="Image preview">
            <a:extLst>
              <a:ext uri="{FF2B5EF4-FFF2-40B4-BE49-F238E27FC236}">
                <a16:creationId xmlns:a16="http://schemas.microsoft.com/office/drawing/2014/main" id="{4A47E0D9-7C38-E4E8-920E-F2DD38BECD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249" y="3800475"/>
            <a:ext cx="3395079" cy="2300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999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5C8BA-E8CB-81CB-A85B-2DCC3203B93D}"/>
              </a:ext>
            </a:extLst>
          </p:cNvPr>
          <p:cNvSpPr>
            <a:spLocks noGrp="1"/>
          </p:cNvSpPr>
          <p:nvPr>
            <p:ph type="title"/>
          </p:nvPr>
        </p:nvSpPr>
        <p:spPr>
          <a:xfrm>
            <a:off x="1143000" y="609600"/>
            <a:ext cx="9875520" cy="908807"/>
          </a:xfrm>
        </p:spPr>
        <p:txBody>
          <a:bodyPr/>
          <a:lstStyle/>
          <a:p>
            <a:r>
              <a:rPr lang="en-GB" dirty="0"/>
              <a:t>Ulster Museum </a:t>
            </a:r>
          </a:p>
        </p:txBody>
      </p:sp>
      <p:sp>
        <p:nvSpPr>
          <p:cNvPr id="3" name="Content Placeholder 2">
            <a:extLst>
              <a:ext uri="{FF2B5EF4-FFF2-40B4-BE49-F238E27FC236}">
                <a16:creationId xmlns:a16="http://schemas.microsoft.com/office/drawing/2014/main" id="{196F2A27-DE0C-9A90-701C-1DEB465CE2C8}"/>
              </a:ext>
            </a:extLst>
          </p:cNvPr>
          <p:cNvSpPr>
            <a:spLocks noGrp="1"/>
          </p:cNvSpPr>
          <p:nvPr>
            <p:ph idx="1"/>
          </p:nvPr>
        </p:nvSpPr>
        <p:spPr>
          <a:xfrm>
            <a:off x="1143000" y="1593908"/>
            <a:ext cx="9872871" cy="4502092"/>
          </a:xfrm>
        </p:spPr>
        <p:txBody>
          <a:bodyPr>
            <a:normAutofit/>
          </a:bodyPr>
          <a:lstStyle/>
          <a:p>
            <a:endParaRPr lang="en-GB" dirty="0"/>
          </a:p>
          <a:p>
            <a:pPr marL="45720" indent="0">
              <a:buNone/>
            </a:pPr>
            <a:endParaRPr lang="en-GB" dirty="0"/>
          </a:p>
          <a:p>
            <a:pPr marL="45720" indent="0">
              <a:buNone/>
            </a:pPr>
            <a:endParaRPr lang="en-GB" dirty="0"/>
          </a:p>
          <a:p>
            <a:r>
              <a:rPr lang="en-GB" sz="3200" dirty="0"/>
              <a:t>Ulster Museum- Discovery Centres are open Tuesdays to Sundays 10:00 to 17:00  - they can be bo0oked by school groups so not always available – just phone ahead and check. </a:t>
            </a:r>
          </a:p>
        </p:txBody>
      </p:sp>
      <p:sp>
        <p:nvSpPr>
          <p:cNvPr id="4" name="Content Placeholder 2">
            <a:extLst>
              <a:ext uri="{FF2B5EF4-FFF2-40B4-BE49-F238E27FC236}">
                <a16:creationId xmlns:a16="http://schemas.microsoft.com/office/drawing/2014/main" id="{5BD8C4C5-7804-795D-E4A1-4F5DA24E5046}"/>
              </a:ext>
            </a:extLst>
          </p:cNvPr>
          <p:cNvSpPr txBox="1">
            <a:spLocks/>
          </p:cNvSpPr>
          <p:nvPr/>
        </p:nvSpPr>
        <p:spPr>
          <a:xfrm>
            <a:off x="1295400" y="1746308"/>
            <a:ext cx="9872871" cy="4803782"/>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endParaRPr lang="en-GB" dirty="0"/>
          </a:p>
          <a:p>
            <a:endParaRPr lang="en-GB" dirty="0"/>
          </a:p>
          <a:p>
            <a:endParaRPr lang="en-GB" dirty="0"/>
          </a:p>
          <a:p>
            <a:endParaRPr lang="en-GB" dirty="0"/>
          </a:p>
          <a:p>
            <a:endParaRPr lang="en-GB" dirty="0"/>
          </a:p>
          <a:p>
            <a:endParaRPr lang="en-GB" dirty="0"/>
          </a:p>
          <a:p>
            <a:pPr marL="45720" indent="0">
              <a:buNone/>
            </a:pPr>
            <a:endParaRPr lang="en-GB" dirty="0"/>
          </a:p>
          <a:p>
            <a:pPr marL="45720" indent="0">
              <a:buNone/>
            </a:pPr>
            <a:endParaRPr lang="en-GB" dirty="0"/>
          </a:p>
          <a:p>
            <a:pPr marL="45720" indent="0">
              <a:buNone/>
            </a:pPr>
            <a:endParaRPr lang="en-GB" dirty="0"/>
          </a:p>
          <a:p>
            <a:pPr marL="45720" indent="0">
              <a:buNone/>
            </a:pPr>
            <a:endParaRPr lang="en-GB" dirty="0"/>
          </a:p>
          <a:p>
            <a:pPr marL="45720" indent="0">
              <a:buNone/>
            </a:pPr>
            <a:endParaRPr lang="en-GB" dirty="0"/>
          </a:p>
          <a:p>
            <a:pPr marL="45720" indent="0">
              <a:buNone/>
            </a:pPr>
            <a:endParaRPr lang="en-GB" dirty="0"/>
          </a:p>
          <a:p>
            <a:pPr marL="45720" indent="0">
              <a:buNone/>
            </a:pPr>
            <a:endParaRPr lang="en-GB" dirty="0"/>
          </a:p>
          <a:p>
            <a:pPr marL="45720" indent="0">
              <a:buNone/>
            </a:pPr>
            <a:endParaRPr lang="en-GB" dirty="0"/>
          </a:p>
          <a:p>
            <a:pPr marL="45720" indent="0">
              <a:buNone/>
            </a:pPr>
            <a:endParaRPr lang="en-GB" dirty="0"/>
          </a:p>
          <a:p>
            <a:pPr marL="45720" indent="0">
              <a:buNone/>
            </a:pPr>
            <a:endParaRPr lang="en-GB" dirty="0"/>
          </a:p>
        </p:txBody>
      </p:sp>
      <p:pic>
        <p:nvPicPr>
          <p:cNvPr id="8" name="Picture 7" descr="A sculpture of dragons from the ceiling&#10;&#10;Description automatically generated">
            <a:extLst>
              <a:ext uri="{FF2B5EF4-FFF2-40B4-BE49-F238E27FC236}">
                <a16:creationId xmlns:a16="http://schemas.microsoft.com/office/drawing/2014/main" id="{E77E5A36-FC7C-7765-796E-E1A5E7C61A80}"/>
              </a:ext>
            </a:extLst>
          </p:cNvPr>
          <p:cNvPicPr>
            <a:picLocks noChangeAspect="1"/>
          </p:cNvPicPr>
          <p:nvPr/>
        </p:nvPicPr>
        <p:blipFill>
          <a:blip r:embed="rId2"/>
          <a:stretch>
            <a:fillRect/>
          </a:stretch>
        </p:blipFill>
        <p:spPr>
          <a:xfrm>
            <a:off x="8181976" y="482477"/>
            <a:ext cx="1913074" cy="2527661"/>
          </a:xfrm>
          <a:prstGeom prst="rect">
            <a:avLst/>
          </a:prstGeom>
        </p:spPr>
      </p:pic>
    </p:spTree>
    <p:extLst>
      <p:ext uri="{BB962C8B-B14F-4D97-AF65-F5344CB8AC3E}">
        <p14:creationId xmlns:p14="http://schemas.microsoft.com/office/powerpoint/2010/main" val="2411593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21D4A-A052-E84D-0F64-B9FDAAC7974B}"/>
              </a:ext>
            </a:extLst>
          </p:cNvPr>
          <p:cNvSpPr>
            <a:spLocks noGrp="1"/>
          </p:cNvSpPr>
          <p:nvPr>
            <p:ph type="title"/>
          </p:nvPr>
        </p:nvSpPr>
        <p:spPr/>
        <p:txBody>
          <a:bodyPr/>
          <a:lstStyle/>
          <a:p>
            <a:r>
              <a:rPr lang="en-GB" dirty="0"/>
              <a:t>Windsor Hub </a:t>
            </a:r>
          </a:p>
        </p:txBody>
      </p:sp>
      <p:pic>
        <p:nvPicPr>
          <p:cNvPr id="5" name="Content Placeholder 4" descr="A logo with text and people&#10;&#10;Description automatically generated with medium confidence">
            <a:extLst>
              <a:ext uri="{FF2B5EF4-FFF2-40B4-BE49-F238E27FC236}">
                <a16:creationId xmlns:a16="http://schemas.microsoft.com/office/drawing/2014/main" id="{B2ACB929-FFD8-5430-F684-B6785D952299}"/>
              </a:ext>
            </a:extLst>
          </p:cNvPr>
          <p:cNvPicPr>
            <a:picLocks noGrp="1" noChangeAspect="1"/>
          </p:cNvPicPr>
          <p:nvPr>
            <p:ph idx="1"/>
          </p:nvPr>
        </p:nvPicPr>
        <p:blipFill>
          <a:blip r:embed="rId2"/>
          <a:stretch>
            <a:fillRect/>
          </a:stretch>
        </p:blipFill>
        <p:spPr>
          <a:xfrm>
            <a:off x="959454" y="1965960"/>
            <a:ext cx="4342806" cy="4038600"/>
          </a:xfrm>
        </p:spPr>
      </p:pic>
      <p:pic>
        <p:nvPicPr>
          <p:cNvPr id="7" name="Picture 6" descr="A screenshot of a phone&#10;&#10;Description automatically generated">
            <a:extLst>
              <a:ext uri="{FF2B5EF4-FFF2-40B4-BE49-F238E27FC236}">
                <a16:creationId xmlns:a16="http://schemas.microsoft.com/office/drawing/2014/main" id="{2D5F279A-C969-42FF-B541-1CDF37EC4334}"/>
              </a:ext>
            </a:extLst>
          </p:cNvPr>
          <p:cNvPicPr>
            <a:picLocks noChangeAspect="1"/>
          </p:cNvPicPr>
          <p:nvPr/>
        </p:nvPicPr>
        <p:blipFill>
          <a:blip r:embed="rId3"/>
          <a:stretch>
            <a:fillRect/>
          </a:stretch>
        </p:blipFill>
        <p:spPr>
          <a:xfrm>
            <a:off x="7205856" y="1340808"/>
            <a:ext cx="2377971" cy="4761411"/>
          </a:xfrm>
          <a:prstGeom prst="rect">
            <a:avLst/>
          </a:prstGeom>
        </p:spPr>
      </p:pic>
    </p:spTree>
    <p:extLst>
      <p:ext uri="{BB962C8B-B14F-4D97-AF65-F5344CB8AC3E}">
        <p14:creationId xmlns:p14="http://schemas.microsoft.com/office/powerpoint/2010/main" val="1103578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B5402-DC6E-6E76-A978-64BA2803EAE6}"/>
              </a:ext>
            </a:extLst>
          </p:cNvPr>
          <p:cNvSpPr>
            <a:spLocks noGrp="1"/>
          </p:cNvSpPr>
          <p:nvPr>
            <p:ph type="title"/>
          </p:nvPr>
        </p:nvSpPr>
        <p:spPr/>
        <p:txBody>
          <a:bodyPr/>
          <a:lstStyle/>
          <a:p>
            <a:r>
              <a:rPr lang="en-GB" dirty="0"/>
              <a:t>Windsor Hub </a:t>
            </a:r>
          </a:p>
        </p:txBody>
      </p:sp>
      <p:sp>
        <p:nvSpPr>
          <p:cNvPr id="3" name="Content Placeholder 2">
            <a:extLst>
              <a:ext uri="{FF2B5EF4-FFF2-40B4-BE49-F238E27FC236}">
                <a16:creationId xmlns:a16="http://schemas.microsoft.com/office/drawing/2014/main" id="{A64AD9BE-1B04-79EE-6D99-51D981205077}"/>
              </a:ext>
            </a:extLst>
          </p:cNvPr>
          <p:cNvSpPr>
            <a:spLocks noGrp="1"/>
          </p:cNvSpPr>
          <p:nvPr>
            <p:ph idx="1"/>
          </p:nvPr>
        </p:nvSpPr>
        <p:spPr/>
        <p:txBody>
          <a:bodyPr/>
          <a:lstStyle/>
          <a:p>
            <a:r>
              <a:rPr lang="en-GB" b="0" i="0" dirty="0">
                <a:solidFill>
                  <a:srgbClr val="242424"/>
                </a:solidFill>
                <a:effectLst/>
                <a:latin typeface="Segoe UI" panose="020B0502040204020203" pitchFamily="34" charset="0"/>
              </a:rPr>
              <a:t>The Windsor Hub is an educational facility open to people of all backgrounds, located at 22 Lower Windsor Avenue. Classes/groups for children, youth and adults use a curriculum developed by the worldwide Baha’i Faith Community to assist young people to make a contribution to the betterment of their local area in the context that “</a:t>
            </a:r>
            <a:r>
              <a:rPr lang="en-GB" b="0" i="1" dirty="0">
                <a:solidFill>
                  <a:srgbClr val="242424"/>
                </a:solidFill>
                <a:effectLst/>
                <a:latin typeface="Segoe UI" panose="020B0502040204020203" pitchFamily="34" charset="0"/>
              </a:rPr>
              <a:t>the betterment of the world can be accomplished through pure and goodly deeds.”</a:t>
            </a:r>
          </a:p>
          <a:p>
            <a:r>
              <a:rPr lang="en-GB" i="1" dirty="0">
                <a:solidFill>
                  <a:srgbClr val="242424"/>
                </a:solidFill>
                <a:latin typeface="Segoe UI" panose="020B0502040204020203" pitchFamily="34" charset="0"/>
              </a:rPr>
              <a:t>Have a look at their wonderful work on Instagram. </a:t>
            </a:r>
            <a:endParaRPr lang="en-GB" b="0" i="1" dirty="0">
              <a:solidFill>
                <a:srgbClr val="242424"/>
              </a:solidFill>
              <a:effectLst/>
              <a:latin typeface="Segoe UI" panose="020B0502040204020203" pitchFamily="34" charset="0"/>
            </a:endParaRPr>
          </a:p>
          <a:p>
            <a:r>
              <a:rPr lang="en-GB" dirty="0"/>
              <a:t>https://www.instagram.com/windsorhubbelfast/reels/?hl=en</a:t>
            </a:r>
          </a:p>
        </p:txBody>
      </p:sp>
    </p:spTree>
    <p:extLst>
      <p:ext uri="{BB962C8B-B14F-4D97-AF65-F5344CB8AC3E}">
        <p14:creationId xmlns:p14="http://schemas.microsoft.com/office/powerpoint/2010/main" val="2618445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3A53A-6B10-A3B7-9AE8-4ACC5D1F6634}"/>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952EBE8C-23B5-B63C-47A8-73AF96F9993A}"/>
              </a:ext>
            </a:extLst>
          </p:cNvPr>
          <p:cNvSpPr>
            <a:spLocks noGrp="1"/>
          </p:cNvSpPr>
          <p:nvPr>
            <p:ph idx="1"/>
          </p:nvPr>
        </p:nvSpPr>
        <p:spPr/>
        <p:txBody>
          <a:bodyPr/>
          <a:lstStyle/>
          <a:p>
            <a:endParaRPr lang="en-GB" dirty="0"/>
          </a:p>
          <a:p>
            <a:pPr marL="45720" indent="0">
              <a:buNone/>
            </a:pPr>
            <a:endParaRPr lang="en-GB" dirty="0"/>
          </a:p>
          <a:p>
            <a:r>
              <a:rPr lang="en-GB" dirty="0"/>
              <a:t>Introductions</a:t>
            </a:r>
          </a:p>
          <a:p>
            <a:r>
              <a:rPr lang="en-GB" dirty="0"/>
              <a:t>Top Tips For Parents</a:t>
            </a:r>
          </a:p>
          <a:p>
            <a:r>
              <a:rPr lang="en-GB" dirty="0"/>
              <a:t>What is happening in the local area</a:t>
            </a:r>
          </a:p>
          <a:p>
            <a:r>
              <a:rPr lang="en-GB" dirty="0"/>
              <a:t>SVDP</a:t>
            </a:r>
          </a:p>
          <a:p>
            <a:r>
              <a:rPr lang="en-GB" dirty="0"/>
              <a:t>Positivi-Tea – a cuppa of tea </a:t>
            </a:r>
          </a:p>
          <a:p>
            <a:endParaRPr lang="en-GB" dirty="0"/>
          </a:p>
        </p:txBody>
      </p:sp>
      <p:pic>
        <p:nvPicPr>
          <p:cNvPr id="4" name="Picture 3">
            <a:extLst>
              <a:ext uri="{FF2B5EF4-FFF2-40B4-BE49-F238E27FC236}">
                <a16:creationId xmlns:a16="http://schemas.microsoft.com/office/drawing/2014/main" id="{C28A2090-0284-25B7-5D73-72BC77EAA41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7578" y="658133"/>
            <a:ext cx="3725409" cy="1307827"/>
          </a:xfrm>
          <a:prstGeom prst="rect">
            <a:avLst/>
          </a:prstGeom>
          <a:noFill/>
          <a:ln>
            <a:noFill/>
          </a:ln>
        </p:spPr>
      </p:pic>
      <p:pic>
        <p:nvPicPr>
          <p:cNvPr id="5" name="Picture 4" descr="Logo&#10;&#10;Description automatically generated">
            <a:extLst>
              <a:ext uri="{FF2B5EF4-FFF2-40B4-BE49-F238E27FC236}">
                <a16:creationId xmlns:a16="http://schemas.microsoft.com/office/drawing/2014/main" id="{071BF1AD-B693-5EFF-AD1C-0A24F04E0D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6825" y="787218"/>
            <a:ext cx="1201420" cy="1049655"/>
          </a:xfrm>
          <a:prstGeom prst="rect">
            <a:avLst/>
          </a:prstGeom>
        </p:spPr>
      </p:pic>
      <p:pic>
        <p:nvPicPr>
          <p:cNvPr id="6" name="Picture 5" descr="Logo&#10;&#10;Description automatically generated">
            <a:extLst>
              <a:ext uri="{FF2B5EF4-FFF2-40B4-BE49-F238E27FC236}">
                <a16:creationId xmlns:a16="http://schemas.microsoft.com/office/drawing/2014/main" id="{60842F9A-0C51-EF94-CBE5-F31C23D16F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3755" y="787218"/>
            <a:ext cx="1201420" cy="1049655"/>
          </a:xfrm>
          <a:prstGeom prst="rect">
            <a:avLst/>
          </a:prstGeom>
        </p:spPr>
      </p:pic>
      <p:pic>
        <p:nvPicPr>
          <p:cNvPr id="5122" name="Picture 2" descr="Image preview">
            <a:extLst>
              <a:ext uri="{FF2B5EF4-FFF2-40B4-BE49-F238E27FC236}">
                <a16:creationId xmlns:a16="http://schemas.microsoft.com/office/drawing/2014/main" id="{392479C2-F908-9474-2838-73EF7C91F2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8915" y="2586913"/>
            <a:ext cx="4239208" cy="3179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370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D5F2A-DF9D-63FC-EEAE-D87EC57D0979}"/>
              </a:ext>
            </a:extLst>
          </p:cNvPr>
          <p:cNvSpPr>
            <a:spLocks noGrp="1"/>
          </p:cNvSpPr>
          <p:nvPr>
            <p:ph type="title"/>
          </p:nvPr>
        </p:nvSpPr>
        <p:spPr>
          <a:xfrm>
            <a:off x="877078" y="388775"/>
            <a:ext cx="12446103" cy="1061098"/>
          </a:xfrm>
        </p:spPr>
        <p:txBody>
          <a:bodyPr/>
          <a:lstStyle/>
          <a:p>
            <a:pPr algn="ctr"/>
            <a:r>
              <a:rPr lang="en-GB" dirty="0"/>
              <a:t>SVDP : St. Vincent De Paul </a:t>
            </a:r>
          </a:p>
        </p:txBody>
      </p:sp>
      <p:pic>
        <p:nvPicPr>
          <p:cNvPr id="5" name="Content Placeholder 4">
            <a:extLst>
              <a:ext uri="{FF2B5EF4-FFF2-40B4-BE49-F238E27FC236}">
                <a16:creationId xmlns:a16="http://schemas.microsoft.com/office/drawing/2014/main" id="{20EBEB4E-7E6B-59FF-27AB-CCD908C37ED1}"/>
              </a:ext>
            </a:extLst>
          </p:cNvPr>
          <p:cNvPicPr>
            <a:picLocks noGrp="1" noChangeAspect="1"/>
          </p:cNvPicPr>
          <p:nvPr>
            <p:ph idx="1"/>
          </p:nvPr>
        </p:nvPicPr>
        <p:blipFill>
          <a:blip r:embed="rId2"/>
          <a:stretch>
            <a:fillRect/>
          </a:stretch>
        </p:blipFill>
        <p:spPr>
          <a:xfrm>
            <a:off x="2235741" y="1482740"/>
            <a:ext cx="2431467" cy="4793283"/>
          </a:xfrm>
        </p:spPr>
      </p:pic>
      <p:pic>
        <p:nvPicPr>
          <p:cNvPr id="1026" name="Picture 2" descr="Image preview">
            <a:extLst>
              <a:ext uri="{FF2B5EF4-FFF2-40B4-BE49-F238E27FC236}">
                <a16:creationId xmlns:a16="http://schemas.microsoft.com/office/drawing/2014/main" id="{13970575-705A-4BBE-079A-EF64A67ECB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91" r="18643"/>
          <a:stretch/>
        </p:blipFill>
        <p:spPr bwMode="auto">
          <a:xfrm>
            <a:off x="7178876" y="1482740"/>
            <a:ext cx="2777383" cy="4913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829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974E1-B5A8-DA30-5B21-C58D7C66889C}"/>
              </a:ext>
            </a:extLst>
          </p:cNvPr>
          <p:cNvSpPr>
            <a:spLocks noGrp="1"/>
          </p:cNvSpPr>
          <p:nvPr>
            <p:ph type="title"/>
          </p:nvPr>
        </p:nvSpPr>
        <p:spPr/>
        <p:txBody>
          <a:bodyPr/>
          <a:lstStyle/>
          <a:p>
            <a:pPr algn="ctr"/>
            <a:r>
              <a:rPr lang="en-GB" dirty="0"/>
              <a:t>Positivi-tea </a:t>
            </a:r>
          </a:p>
        </p:txBody>
      </p:sp>
      <p:pic>
        <p:nvPicPr>
          <p:cNvPr id="7170" name="Picture 2" descr="Image preview">
            <a:extLst>
              <a:ext uri="{FF2B5EF4-FFF2-40B4-BE49-F238E27FC236}">
                <a16:creationId xmlns:a16="http://schemas.microsoft.com/office/drawing/2014/main" id="{F04DD701-6613-4974-EAEF-689CFE9D014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95205" y="2057400"/>
            <a:ext cx="4568252"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663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625B3-97FA-976B-F779-73C748B4E1BC}"/>
              </a:ext>
            </a:extLst>
          </p:cNvPr>
          <p:cNvSpPr>
            <a:spLocks noGrp="1"/>
          </p:cNvSpPr>
          <p:nvPr>
            <p:ph type="ctrTitle"/>
          </p:nvPr>
        </p:nvSpPr>
        <p:spPr/>
        <p:txBody>
          <a:bodyPr/>
          <a:lstStyle/>
          <a:p>
            <a:r>
              <a:rPr lang="en-GB" dirty="0"/>
              <a:t>Top Tips for parents</a:t>
            </a:r>
          </a:p>
        </p:txBody>
      </p:sp>
      <p:sp>
        <p:nvSpPr>
          <p:cNvPr id="3" name="Subtitle 2">
            <a:extLst>
              <a:ext uri="{FF2B5EF4-FFF2-40B4-BE49-F238E27FC236}">
                <a16:creationId xmlns:a16="http://schemas.microsoft.com/office/drawing/2014/main" id="{390E24A5-F5EB-6522-38D6-175D41EA0813}"/>
              </a:ext>
            </a:extLst>
          </p:cNvPr>
          <p:cNvSpPr>
            <a:spLocks noGrp="1"/>
          </p:cNvSpPr>
          <p:nvPr>
            <p:ph type="subTitle" idx="1"/>
          </p:nvPr>
        </p:nvSpPr>
        <p:spPr>
          <a:xfrm>
            <a:off x="9988872" y="4336654"/>
            <a:ext cx="2830501" cy="540157"/>
          </a:xfrm>
        </p:spPr>
        <p:txBody>
          <a:bodyPr/>
          <a:lstStyle/>
          <a:p>
            <a:endParaRPr lang="en-GB" dirty="0"/>
          </a:p>
        </p:txBody>
      </p:sp>
      <p:pic>
        <p:nvPicPr>
          <p:cNvPr id="4" name="Picture 3" descr="Logo&#10;&#10;Description automatically generated">
            <a:extLst>
              <a:ext uri="{FF2B5EF4-FFF2-40B4-BE49-F238E27FC236}">
                <a16:creationId xmlns:a16="http://schemas.microsoft.com/office/drawing/2014/main" id="{BD98D594-5EC8-F8ED-ABBE-EEF2DC108E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0864" y="882376"/>
            <a:ext cx="1201420" cy="1049655"/>
          </a:xfrm>
          <a:prstGeom prst="rect">
            <a:avLst/>
          </a:prstGeom>
        </p:spPr>
      </p:pic>
      <p:pic>
        <p:nvPicPr>
          <p:cNvPr id="6146" name="Picture 2" descr="Image preview">
            <a:extLst>
              <a:ext uri="{FF2B5EF4-FFF2-40B4-BE49-F238E27FC236}">
                <a16:creationId xmlns:a16="http://schemas.microsoft.com/office/drawing/2014/main" id="{69C6E517-4379-61E3-6EC6-D94EB32373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8318" y="3808456"/>
            <a:ext cx="2001416" cy="266855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preview">
            <a:extLst>
              <a:ext uri="{FF2B5EF4-FFF2-40B4-BE49-F238E27FC236}">
                <a16:creationId xmlns:a16="http://schemas.microsoft.com/office/drawing/2014/main" id="{5D71D648-4FDF-E9C7-2D64-AD97CDC180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431" y="3906945"/>
            <a:ext cx="1853681" cy="247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418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086532B-5A3E-44A5-A0C2-22A0DB316C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E3A0336-F6F6-3DD2-91B1-7153ECC641D7}"/>
              </a:ext>
            </a:extLst>
          </p:cNvPr>
          <p:cNvSpPr>
            <a:spLocks noGrp="1"/>
          </p:cNvSpPr>
          <p:nvPr>
            <p:ph type="title"/>
          </p:nvPr>
        </p:nvSpPr>
        <p:spPr>
          <a:xfrm>
            <a:off x="707064" y="609600"/>
            <a:ext cx="6993914" cy="1356360"/>
          </a:xfrm>
        </p:spPr>
        <p:txBody>
          <a:bodyPr>
            <a:normAutofit/>
          </a:bodyPr>
          <a:lstStyle/>
          <a:p>
            <a:r>
              <a:rPr lang="en-GB" dirty="0"/>
              <a:t>Tip 1: Talk and Listen</a:t>
            </a:r>
          </a:p>
        </p:txBody>
      </p:sp>
      <p:sp>
        <p:nvSpPr>
          <p:cNvPr id="3" name="Content Placeholder 2">
            <a:extLst>
              <a:ext uri="{FF2B5EF4-FFF2-40B4-BE49-F238E27FC236}">
                <a16:creationId xmlns:a16="http://schemas.microsoft.com/office/drawing/2014/main" id="{2F4A5FB0-3CED-ED53-7481-ECE711FC1708}"/>
              </a:ext>
            </a:extLst>
          </p:cNvPr>
          <p:cNvSpPr>
            <a:spLocks noGrp="1"/>
          </p:cNvSpPr>
          <p:nvPr>
            <p:ph idx="1"/>
          </p:nvPr>
        </p:nvSpPr>
        <p:spPr>
          <a:xfrm>
            <a:off x="707064" y="2057400"/>
            <a:ext cx="6993914" cy="4038600"/>
          </a:xfrm>
        </p:spPr>
        <p:txBody>
          <a:bodyPr>
            <a:normAutofit/>
          </a:bodyPr>
          <a:lstStyle/>
          <a:p>
            <a:r>
              <a:rPr lang="en-GB" dirty="0"/>
              <a:t>Language – use positive words.</a:t>
            </a:r>
          </a:p>
          <a:p>
            <a:r>
              <a:rPr lang="en-GB" dirty="0"/>
              <a:t>Change your tone- your voice is a powerful tool. Sometimes changing your tone and volume is enough.</a:t>
            </a:r>
          </a:p>
          <a:p>
            <a:r>
              <a:rPr lang="en-GB" dirty="0"/>
              <a:t>Listening- get down to their level, sit beside them.</a:t>
            </a:r>
          </a:p>
          <a:p>
            <a:r>
              <a:rPr lang="en-GB" dirty="0"/>
              <a:t>Feelings- Help them find the words to tell you how they are feeling, even if it takes time.</a:t>
            </a:r>
          </a:p>
          <a:p>
            <a:r>
              <a:rPr lang="en-GB" dirty="0"/>
              <a:t>Explaining- If you say No, give a reason.</a:t>
            </a:r>
          </a:p>
          <a:p>
            <a:r>
              <a:rPr lang="en-GB" dirty="0"/>
              <a:t>Involve your child- Where possible talk to them about the rules and what you expect from them. Be clear.</a:t>
            </a:r>
          </a:p>
        </p:txBody>
      </p:sp>
      <p:pic>
        <p:nvPicPr>
          <p:cNvPr id="5" name="Graphic 4" descr="Smiling face outline with solid fill">
            <a:extLst>
              <a:ext uri="{FF2B5EF4-FFF2-40B4-BE49-F238E27FC236}">
                <a16:creationId xmlns:a16="http://schemas.microsoft.com/office/drawing/2014/main" id="{FC2EB8B0-3BFD-C72B-0576-E0ED902365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49522" y="2960586"/>
            <a:ext cx="3135414" cy="3135414"/>
          </a:xfrm>
          <a:prstGeom prst="rect">
            <a:avLst/>
          </a:prstGeom>
        </p:spPr>
      </p:pic>
      <p:pic>
        <p:nvPicPr>
          <p:cNvPr id="6" name="Picture 5" descr="Logo&#10;&#10;Description automatically generated">
            <a:extLst>
              <a:ext uri="{FF2B5EF4-FFF2-40B4-BE49-F238E27FC236}">
                <a16:creationId xmlns:a16="http://schemas.microsoft.com/office/drawing/2014/main" id="{397CE8A4-55A0-B234-8617-011316D184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9584" y="1287780"/>
            <a:ext cx="1201420" cy="1049655"/>
          </a:xfrm>
          <a:prstGeom prst="rect">
            <a:avLst/>
          </a:prstGeom>
        </p:spPr>
      </p:pic>
    </p:spTree>
    <p:extLst>
      <p:ext uri="{BB962C8B-B14F-4D97-AF65-F5344CB8AC3E}">
        <p14:creationId xmlns:p14="http://schemas.microsoft.com/office/powerpoint/2010/main" val="2112556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BDF38-0B52-CC0D-AA22-A89932BA00D3}"/>
              </a:ext>
            </a:extLst>
          </p:cNvPr>
          <p:cNvSpPr>
            <a:spLocks noGrp="1"/>
          </p:cNvSpPr>
          <p:nvPr>
            <p:ph type="title"/>
          </p:nvPr>
        </p:nvSpPr>
        <p:spPr>
          <a:xfrm>
            <a:off x="1143000" y="609600"/>
            <a:ext cx="9875520" cy="1356360"/>
          </a:xfrm>
        </p:spPr>
        <p:txBody>
          <a:bodyPr>
            <a:normAutofit/>
          </a:bodyPr>
          <a:lstStyle/>
          <a:p>
            <a:r>
              <a:rPr lang="en-GB" dirty="0"/>
              <a:t>Tip 2: Play</a:t>
            </a:r>
          </a:p>
        </p:txBody>
      </p:sp>
      <p:sp>
        <p:nvSpPr>
          <p:cNvPr id="3" name="Content Placeholder 2">
            <a:extLst>
              <a:ext uri="{FF2B5EF4-FFF2-40B4-BE49-F238E27FC236}">
                <a16:creationId xmlns:a16="http://schemas.microsoft.com/office/drawing/2014/main" id="{13DB474A-6DCC-5929-FDA2-5E22F097C545}"/>
              </a:ext>
            </a:extLst>
          </p:cNvPr>
          <p:cNvSpPr>
            <a:spLocks noGrp="1"/>
          </p:cNvSpPr>
          <p:nvPr>
            <p:ph idx="1"/>
          </p:nvPr>
        </p:nvSpPr>
        <p:spPr>
          <a:xfrm>
            <a:off x="1143001" y="2057400"/>
            <a:ext cx="4276562" cy="4038600"/>
          </a:xfrm>
        </p:spPr>
        <p:txBody>
          <a:bodyPr>
            <a:normAutofit/>
          </a:bodyPr>
          <a:lstStyle/>
          <a:p>
            <a:pPr marL="45720" indent="0">
              <a:buNone/>
            </a:pPr>
            <a:r>
              <a:rPr lang="en-GB" sz="1500" dirty="0"/>
              <a:t>If children are playing, they are less likely to be posting the remote control in the bin or wrestling with a brother or sister! If you’ve got a lot to do in a short space of time, set up an activity that will give you that all important extra half an hour. Play is important and enjoyable, and children can learn a lot from it. Children need time to play on their own, with others and with their parents, as long as they play safely.</a:t>
            </a:r>
          </a:p>
          <a:p>
            <a:pPr marL="45720" indent="0">
              <a:buNone/>
            </a:pPr>
            <a:r>
              <a:rPr lang="en-GB" sz="1500" dirty="0"/>
              <a:t>A few ideas might be:</a:t>
            </a:r>
          </a:p>
          <a:p>
            <a:r>
              <a:rPr lang="en-GB" sz="1500" dirty="0"/>
              <a:t>Painting, drawing and colouring.</a:t>
            </a:r>
          </a:p>
          <a:p>
            <a:r>
              <a:rPr lang="en-GB" sz="1500" dirty="0"/>
              <a:t>Water</a:t>
            </a:r>
          </a:p>
          <a:p>
            <a:r>
              <a:rPr lang="en-GB" sz="1500" dirty="0"/>
              <a:t>Imagination</a:t>
            </a:r>
          </a:p>
          <a:p>
            <a:r>
              <a:rPr lang="en-GB" sz="1500" dirty="0"/>
              <a:t>Keep it simple  and join in.</a:t>
            </a:r>
          </a:p>
        </p:txBody>
      </p:sp>
      <p:sp>
        <p:nvSpPr>
          <p:cNvPr id="16" name="Rectangle 15">
            <a:extLst>
              <a:ext uri="{FF2B5EF4-FFF2-40B4-BE49-F238E27FC236}">
                <a16:creationId xmlns:a16="http://schemas.microsoft.com/office/drawing/2014/main" id="{E7BB8DB7-662D-4E74-8267-E6715C1FD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0430" y="2177367"/>
            <a:ext cx="2647225" cy="1750780"/>
          </a:xfrm>
          <a:prstGeom prst="rect">
            <a:avLst/>
          </a:prstGeom>
          <a:solidFill>
            <a:srgbClr val="FFFFFF"/>
          </a:solidFill>
          <a:ln w="50800">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Artist female outline">
            <a:extLst>
              <a:ext uri="{FF2B5EF4-FFF2-40B4-BE49-F238E27FC236}">
                <a16:creationId xmlns:a16="http://schemas.microsoft.com/office/drawing/2014/main" id="{F96F6D7A-EF73-4413-2FCA-B20DF48A47D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71815" y="2320530"/>
            <a:ext cx="1464455" cy="1464455"/>
          </a:xfrm>
          <a:prstGeom prst="rect">
            <a:avLst/>
          </a:prstGeom>
        </p:spPr>
      </p:pic>
      <p:sp>
        <p:nvSpPr>
          <p:cNvPr id="18" name="Rectangle 17">
            <a:extLst>
              <a:ext uri="{FF2B5EF4-FFF2-40B4-BE49-F238E27FC236}">
                <a16:creationId xmlns:a16="http://schemas.microsoft.com/office/drawing/2014/main" id="{0B75FC46-A5B3-4DE6-9855-1D21F104F3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7938" y="2177367"/>
            <a:ext cx="2647225" cy="1750780"/>
          </a:xfrm>
          <a:prstGeom prst="rect">
            <a:avLst/>
          </a:prstGeom>
          <a:solidFill>
            <a:srgbClr val="FFFFFF"/>
          </a:solidFill>
          <a:ln w="50800">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Ripple outline">
            <a:extLst>
              <a:ext uri="{FF2B5EF4-FFF2-40B4-BE49-F238E27FC236}">
                <a16:creationId xmlns:a16="http://schemas.microsoft.com/office/drawing/2014/main" id="{60992B36-B5B4-C69F-E7AB-56A4494E3B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09323" y="2320530"/>
            <a:ext cx="1464455" cy="1464455"/>
          </a:xfrm>
          <a:prstGeom prst="rect">
            <a:avLst/>
          </a:prstGeom>
        </p:spPr>
      </p:pic>
      <p:sp>
        <p:nvSpPr>
          <p:cNvPr id="20" name="Rectangle 19">
            <a:extLst>
              <a:ext uri="{FF2B5EF4-FFF2-40B4-BE49-F238E27FC236}">
                <a16:creationId xmlns:a16="http://schemas.microsoft.com/office/drawing/2014/main" id="{C9224EAF-741B-4B49-99D1-576684BB62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0430" y="4127999"/>
            <a:ext cx="2647225" cy="1750780"/>
          </a:xfrm>
          <a:prstGeom prst="rect">
            <a:avLst/>
          </a:prstGeom>
          <a:solidFill>
            <a:srgbClr val="FFFFFF"/>
          </a:solidFill>
          <a:ln w="50800">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Lightbulb with solid fill">
            <a:extLst>
              <a:ext uri="{FF2B5EF4-FFF2-40B4-BE49-F238E27FC236}">
                <a16:creationId xmlns:a16="http://schemas.microsoft.com/office/drawing/2014/main" id="{9A780C59-0B0F-071F-C2C0-6F99E89A667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71815" y="4271162"/>
            <a:ext cx="1464455" cy="1464455"/>
          </a:xfrm>
          <a:prstGeom prst="rect">
            <a:avLst/>
          </a:prstGeom>
        </p:spPr>
      </p:pic>
      <p:sp>
        <p:nvSpPr>
          <p:cNvPr id="22" name="Rectangle 21">
            <a:extLst>
              <a:ext uri="{FF2B5EF4-FFF2-40B4-BE49-F238E27FC236}">
                <a16:creationId xmlns:a16="http://schemas.microsoft.com/office/drawing/2014/main" id="{EBC7EA07-4B0D-42BE-A61A-05F306316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7938" y="4127999"/>
            <a:ext cx="2647225" cy="1750780"/>
          </a:xfrm>
          <a:prstGeom prst="rect">
            <a:avLst/>
          </a:prstGeom>
          <a:solidFill>
            <a:srgbClr val="FFFFFF"/>
          </a:solidFill>
          <a:ln w="50800">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Dance outline">
            <a:extLst>
              <a:ext uri="{FF2B5EF4-FFF2-40B4-BE49-F238E27FC236}">
                <a16:creationId xmlns:a16="http://schemas.microsoft.com/office/drawing/2014/main" id="{431749F2-B80D-E3CE-4218-787E38C0999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09323" y="4271162"/>
            <a:ext cx="1464455" cy="1464455"/>
          </a:xfrm>
          <a:prstGeom prst="rect">
            <a:avLst/>
          </a:prstGeom>
        </p:spPr>
      </p:pic>
      <p:pic>
        <p:nvPicPr>
          <p:cNvPr id="12" name="Picture 11" descr="Logo&#10;&#10;Description automatically generated">
            <a:extLst>
              <a:ext uri="{FF2B5EF4-FFF2-40B4-BE49-F238E27FC236}">
                <a16:creationId xmlns:a16="http://schemas.microsoft.com/office/drawing/2014/main" id="{2B5FED6A-1ACA-FBA9-E0BB-B49EBBD3514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40840" y="762952"/>
            <a:ext cx="1201420" cy="1049655"/>
          </a:xfrm>
          <a:prstGeom prst="rect">
            <a:avLst/>
          </a:prstGeom>
        </p:spPr>
      </p:pic>
    </p:spTree>
    <p:extLst>
      <p:ext uri="{BB962C8B-B14F-4D97-AF65-F5344CB8AC3E}">
        <p14:creationId xmlns:p14="http://schemas.microsoft.com/office/powerpoint/2010/main" val="4032953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53FA7-3CDD-5D17-35BA-AD8BF12EE840}"/>
              </a:ext>
            </a:extLst>
          </p:cNvPr>
          <p:cNvSpPr>
            <a:spLocks noGrp="1"/>
          </p:cNvSpPr>
          <p:nvPr>
            <p:ph type="title"/>
          </p:nvPr>
        </p:nvSpPr>
        <p:spPr>
          <a:xfrm>
            <a:off x="3268495" y="609600"/>
            <a:ext cx="7866349" cy="1356360"/>
          </a:xfrm>
        </p:spPr>
        <p:txBody>
          <a:bodyPr>
            <a:normAutofit/>
          </a:bodyPr>
          <a:lstStyle/>
          <a:p>
            <a:r>
              <a:rPr lang="en-GB" dirty="0"/>
              <a:t>Tip 3: Understand Changes as They Grow</a:t>
            </a:r>
          </a:p>
        </p:txBody>
      </p:sp>
      <p:sp>
        <p:nvSpPr>
          <p:cNvPr id="14" name="Rectangle 13">
            <a:extLst>
              <a:ext uri="{FF2B5EF4-FFF2-40B4-BE49-F238E27FC236}">
                <a16:creationId xmlns:a16="http://schemas.microsoft.com/office/drawing/2014/main" id="{CC981BE6-54F6-455D-BD09-C2233F4A34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334" y="601513"/>
            <a:ext cx="2023860" cy="1706997"/>
          </a:xfrm>
          <a:prstGeom prst="rect">
            <a:avLst/>
          </a:prstGeom>
          <a:solidFill>
            <a:srgbClr val="FFFFFF"/>
          </a:solidFill>
          <a:ln w="762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Shirt outline">
            <a:extLst>
              <a:ext uri="{FF2B5EF4-FFF2-40B4-BE49-F238E27FC236}">
                <a16:creationId xmlns:a16="http://schemas.microsoft.com/office/drawing/2014/main" id="{3250DAE0-2E3D-D172-6568-C547B49B47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5196" y="800101"/>
            <a:ext cx="1318614" cy="1318614"/>
          </a:xfrm>
          <a:prstGeom prst="rect">
            <a:avLst/>
          </a:prstGeom>
        </p:spPr>
      </p:pic>
      <p:sp>
        <p:nvSpPr>
          <p:cNvPr id="16" name="Rectangle 15">
            <a:extLst>
              <a:ext uri="{FF2B5EF4-FFF2-40B4-BE49-F238E27FC236}">
                <a16:creationId xmlns:a16="http://schemas.microsoft.com/office/drawing/2014/main" id="{766868EB-74A3-4DEA-B223-1175E9BAD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334" y="2575502"/>
            <a:ext cx="2023860" cy="1706997"/>
          </a:xfrm>
          <a:prstGeom prst="rect">
            <a:avLst/>
          </a:prstGeom>
          <a:solidFill>
            <a:srgbClr val="FFFFFF"/>
          </a:solidFill>
          <a:ln w="762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Protecting hand outline">
            <a:extLst>
              <a:ext uri="{FF2B5EF4-FFF2-40B4-BE49-F238E27FC236}">
                <a16:creationId xmlns:a16="http://schemas.microsoft.com/office/drawing/2014/main" id="{04FC2FA9-7E82-8CDB-553D-9F2A7D2A92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5196" y="2774090"/>
            <a:ext cx="1318614" cy="1318614"/>
          </a:xfrm>
          <a:prstGeom prst="rect">
            <a:avLst/>
          </a:prstGeom>
        </p:spPr>
      </p:pic>
      <p:sp>
        <p:nvSpPr>
          <p:cNvPr id="3" name="Content Placeholder 2">
            <a:extLst>
              <a:ext uri="{FF2B5EF4-FFF2-40B4-BE49-F238E27FC236}">
                <a16:creationId xmlns:a16="http://schemas.microsoft.com/office/drawing/2014/main" id="{6DBB9EC4-D370-F5C6-C214-1D6CDE19828A}"/>
              </a:ext>
            </a:extLst>
          </p:cNvPr>
          <p:cNvSpPr>
            <a:spLocks noGrp="1"/>
          </p:cNvSpPr>
          <p:nvPr>
            <p:ph idx="1"/>
          </p:nvPr>
        </p:nvSpPr>
        <p:spPr>
          <a:xfrm>
            <a:off x="3268495" y="2057400"/>
            <a:ext cx="7866350" cy="4038600"/>
          </a:xfrm>
        </p:spPr>
        <p:txBody>
          <a:bodyPr>
            <a:normAutofit/>
          </a:bodyPr>
          <a:lstStyle/>
          <a:p>
            <a:pPr marL="45720" indent="0">
              <a:buNone/>
            </a:pPr>
            <a:r>
              <a:rPr lang="en-GB" sz="1700" dirty="0"/>
              <a:t>Children’s needs and understanding change as they grow, and what might be expected of a four-year-old can’t be expected of a two-year old:</a:t>
            </a:r>
          </a:p>
          <a:p>
            <a:pPr marL="45720" indent="0">
              <a:buNone/>
            </a:pPr>
            <a:r>
              <a:rPr lang="en-GB" sz="1700" dirty="0"/>
              <a:t> ■ Exploring: Young children find out about their world by touching, shaking, tasting, pouring, squeezing…the list is endless! This isn’t naughtiness, but a way of learning about their world. Make your home ‘toddler proof’ by storing valuables and breakables away from your child so they can explore safely. The mess of life with a toddler can be exhausting but think of all the learning they’re doing! </a:t>
            </a:r>
          </a:p>
          <a:p>
            <a:pPr marL="45720" indent="0">
              <a:buNone/>
            </a:pPr>
            <a:r>
              <a:rPr lang="en-GB" sz="1700" dirty="0"/>
              <a:t>■ Independence: Part of growing up for your child will be pushing against the boundaries and becoming an individual. You can help them by letting them do as much for themselves as possible – for young children, keep toys at a child’s height, let them dress and feed themselves. </a:t>
            </a:r>
          </a:p>
          <a:p>
            <a:pPr marL="45720" indent="0">
              <a:buNone/>
            </a:pPr>
            <a:r>
              <a:rPr lang="en-GB" sz="1700" dirty="0"/>
              <a:t>■ Encouragement: Your child will learn what’s ok to do from you, so give lots of praise and attention to good behaviour. If you only pay attention to your child when they misbehave, they’ll learn to misbehave to get your attention. </a:t>
            </a:r>
          </a:p>
        </p:txBody>
      </p:sp>
      <p:sp>
        <p:nvSpPr>
          <p:cNvPr id="18" name="Rectangle 17">
            <a:extLst>
              <a:ext uri="{FF2B5EF4-FFF2-40B4-BE49-F238E27FC236}">
                <a16:creationId xmlns:a16="http://schemas.microsoft.com/office/drawing/2014/main" id="{3CF165B1-2565-48B8-A40E-75703E75B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334" y="4549491"/>
            <a:ext cx="2023860" cy="1706997"/>
          </a:xfrm>
          <a:prstGeom prst="rect">
            <a:avLst/>
          </a:prstGeom>
          <a:solidFill>
            <a:srgbClr val="FFFFFF"/>
          </a:solidFill>
          <a:ln w="762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Love letter outline">
            <a:extLst>
              <a:ext uri="{FF2B5EF4-FFF2-40B4-BE49-F238E27FC236}">
                <a16:creationId xmlns:a16="http://schemas.microsoft.com/office/drawing/2014/main" id="{2FEB60EE-1DFB-8412-C4F1-F07846E0F2E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5196" y="4748079"/>
            <a:ext cx="1318614" cy="1318614"/>
          </a:xfrm>
          <a:prstGeom prst="rect">
            <a:avLst/>
          </a:prstGeom>
        </p:spPr>
      </p:pic>
    </p:spTree>
    <p:extLst>
      <p:ext uri="{BB962C8B-B14F-4D97-AF65-F5344CB8AC3E}">
        <p14:creationId xmlns:p14="http://schemas.microsoft.com/office/powerpoint/2010/main" val="751270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EC4B6-FCC7-AC7A-A350-256FF0699C81}"/>
              </a:ext>
            </a:extLst>
          </p:cNvPr>
          <p:cNvSpPr>
            <a:spLocks noGrp="1"/>
          </p:cNvSpPr>
          <p:nvPr>
            <p:ph type="title"/>
          </p:nvPr>
        </p:nvSpPr>
        <p:spPr>
          <a:xfrm>
            <a:off x="1143000" y="609600"/>
            <a:ext cx="10339081" cy="1277300"/>
          </a:xfrm>
        </p:spPr>
        <p:txBody>
          <a:bodyPr>
            <a:normAutofit/>
          </a:bodyPr>
          <a:lstStyle/>
          <a:p>
            <a:r>
              <a:rPr lang="en-GB" dirty="0"/>
              <a:t>Tip 4: Set boundaries</a:t>
            </a:r>
          </a:p>
        </p:txBody>
      </p:sp>
      <p:sp>
        <p:nvSpPr>
          <p:cNvPr id="3" name="Content Placeholder 2">
            <a:extLst>
              <a:ext uri="{FF2B5EF4-FFF2-40B4-BE49-F238E27FC236}">
                <a16:creationId xmlns:a16="http://schemas.microsoft.com/office/drawing/2014/main" id="{6E9DAC44-E527-37C4-3CB4-246CD2AE30F8}"/>
              </a:ext>
            </a:extLst>
          </p:cNvPr>
          <p:cNvSpPr>
            <a:spLocks noGrp="1"/>
          </p:cNvSpPr>
          <p:nvPr>
            <p:ph idx="1"/>
          </p:nvPr>
        </p:nvSpPr>
        <p:spPr>
          <a:xfrm>
            <a:off x="1143001" y="2057400"/>
            <a:ext cx="4728052" cy="4038600"/>
          </a:xfrm>
        </p:spPr>
        <p:txBody>
          <a:bodyPr>
            <a:normAutofit/>
          </a:bodyPr>
          <a:lstStyle/>
          <a:p>
            <a:pPr marL="45720" indent="0">
              <a:buNone/>
            </a:pPr>
            <a:r>
              <a:rPr lang="en-GB" sz="1600"/>
              <a:t>Children need clear rules, boundaries and routine. </a:t>
            </a:r>
          </a:p>
          <a:p>
            <a:pPr marL="45720" indent="0">
              <a:buNone/>
            </a:pPr>
            <a:r>
              <a:rPr lang="en-GB" sz="1600"/>
              <a:t>■ Be consistent. </a:t>
            </a:r>
          </a:p>
          <a:p>
            <a:pPr marL="45720" indent="0">
              <a:buNone/>
            </a:pPr>
            <a:r>
              <a:rPr lang="en-GB" sz="1600"/>
              <a:t>■ Parents need to agree the rules. It will help the child if both parents take the same approach. </a:t>
            </a:r>
          </a:p>
          <a:p>
            <a:pPr marL="45720" indent="0">
              <a:buNone/>
            </a:pPr>
            <a:r>
              <a:rPr lang="en-GB" sz="1600"/>
              <a:t>■ When you say no, mean no. Keeping to this can be hard work, but if you have a few clear rules, it helps you and your children.</a:t>
            </a:r>
          </a:p>
          <a:p>
            <a:pPr marL="45720" indent="0">
              <a:buNone/>
            </a:pPr>
            <a:r>
              <a:rPr lang="en-GB" sz="1600"/>
              <a:t> ■ If you make promises keep them. </a:t>
            </a:r>
          </a:p>
          <a:p>
            <a:pPr marL="45720" indent="0">
              <a:buNone/>
            </a:pPr>
            <a:r>
              <a:rPr lang="en-GB" sz="1600"/>
              <a:t>■ Rules should be simple and clear. </a:t>
            </a:r>
          </a:p>
          <a:p>
            <a:pPr marL="45720" indent="0">
              <a:buNone/>
            </a:pPr>
            <a:r>
              <a:rPr lang="en-GB" sz="1600"/>
              <a:t>■ Keep to as few rules as possible. </a:t>
            </a:r>
          </a:p>
          <a:p>
            <a:pPr marL="45720" indent="0">
              <a:buNone/>
            </a:pPr>
            <a:r>
              <a:rPr lang="en-GB" sz="1600"/>
              <a:t>■ Try one new routine at a time and get it working before moving on the next.</a:t>
            </a:r>
          </a:p>
        </p:txBody>
      </p:sp>
      <p:sp>
        <p:nvSpPr>
          <p:cNvPr id="14" name="Rectangle 13">
            <a:extLst>
              <a:ext uri="{FF2B5EF4-FFF2-40B4-BE49-F238E27FC236}">
                <a16:creationId xmlns:a16="http://schemas.microsoft.com/office/drawing/2014/main" id="{CB3EE80A-C082-464F-B8CF-D230F9C19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0255" y="2057400"/>
            <a:ext cx="2450554" cy="1951548"/>
          </a:xfrm>
          <a:prstGeom prst="rect">
            <a:avLst/>
          </a:prstGeom>
          <a:solidFill>
            <a:srgbClr val="FFFFFF"/>
          </a:solidFill>
          <a:ln w="444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Thumbs up sign outline">
            <a:extLst>
              <a:ext uri="{FF2B5EF4-FFF2-40B4-BE49-F238E27FC236}">
                <a16:creationId xmlns:a16="http://schemas.microsoft.com/office/drawing/2014/main" id="{7BA26D06-63AE-B2C8-51F3-CE26AF50B4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99498" y="2178380"/>
            <a:ext cx="1690797" cy="1690797"/>
          </a:xfrm>
          <a:prstGeom prst="rect">
            <a:avLst/>
          </a:prstGeom>
        </p:spPr>
      </p:pic>
      <p:sp>
        <p:nvSpPr>
          <p:cNvPr id="16" name="Rectangle 15">
            <a:extLst>
              <a:ext uri="{FF2B5EF4-FFF2-40B4-BE49-F238E27FC236}">
                <a16:creationId xmlns:a16="http://schemas.microsoft.com/office/drawing/2014/main" id="{75DE12A0-729F-4FF5-B3B8-4B47534F4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6809" y="2057400"/>
            <a:ext cx="2455272" cy="1951548"/>
          </a:xfrm>
          <a:prstGeom prst="rect">
            <a:avLst/>
          </a:prstGeom>
          <a:solidFill>
            <a:srgbClr val="FFFFFF"/>
          </a:solidFill>
          <a:ln w="444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No Walking outline">
            <a:extLst>
              <a:ext uri="{FF2B5EF4-FFF2-40B4-BE49-F238E27FC236}">
                <a16:creationId xmlns:a16="http://schemas.microsoft.com/office/drawing/2014/main" id="{E5822800-6154-CF41-421B-6C41F9D90B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09305" y="2182016"/>
            <a:ext cx="1687161" cy="1687161"/>
          </a:xfrm>
          <a:prstGeom prst="rect">
            <a:avLst/>
          </a:prstGeom>
        </p:spPr>
      </p:pic>
      <p:sp>
        <p:nvSpPr>
          <p:cNvPr id="18" name="Rectangle 17">
            <a:extLst>
              <a:ext uri="{FF2B5EF4-FFF2-40B4-BE49-F238E27FC236}">
                <a16:creationId xmlns:a16="http://schemas.microsoft.com/office/drawing/2014/main" id="{221DEB47-CB19-4BE4-A717-32F272280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0255" y="4136776"/>
            <a:ext cx="5061826" cy="2007992"/>
          </a:xfrm>
          <a:prstGeom prst="rect">
            <a:avLst/>
          </a:prstGeom>
          <a:solidFill>
            <a:srgbClr val="FFFFFF"/>
          </a:solidFill>
          <a:ln w="444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Quotes outline">
            <a:extLst>
              <a:ext uri="{FF2B5EF4-FFF2-40B4-BE49-F238E27FC236}">
                <a16:creationId xmlns:a16="http://schemas.microsoft.com/office/drawing/2014/main" id="{6353EAC8-6E86-C374-351E-B93B65B1262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83548" y="4293703"/>
            <a:ext cx="1729563" cy="1729563"/>
          </a:xfrm>
          <a:prstGeom prst="rect">
            <a:avLst/>
          </a:prstGeom>
        </p:spPr>
      </p:pic>
    </p:spTree>
    <p:extLst>
      <p:ext uri="{BB962C8B-B14F-4D97-AF65-F5344CB8AC3E}">
        <p14:creationId xmlns:p14="http://schemas.microsoft.com/office/powerpoint/2010/main" val="552866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A17C2-AFE4-4950-47F6-0A284A3C4581}"/>
              </a:ext>
            </a:extLst>
          </p:cNvPr>
          <p:cNvSpPr>
            <a:spLocks noGrp="1"/>
          </p:cNvSpPr>
          <p:nvPr>
            <p:ph type="title"/>
          </p:nvPr>
        </p:nvSpPr>
        <p:spPr>
          <a:xfrm>
            <a:off x="1143000" y="609600"/>
            <a:ext cx="10339081" cy="1356360"/>
          </a:xfrm>
        </p:spPr>
        <p:txBody>
          <a:bodyPr>
            <a:normAutofit/>
          </a:bodyPr>
          <a:lstStyle/>
          <a:p>
            <a:r>
              <a:rPr lang="en-GB" dirty="0"/>
              <a:t>Tip 5: Reward and Notice Good Behaviour</a:t>
            </a:r>
          </a:p>
        </p:txBody>
      </p:sp>
      <p:sp>
        <p:nvSpPr>
          <p:cNvPr id="3" name="Content Placeholder 2">
            <a:extLst>
              <a:ext uri="{FF2B5EF4-FFF2-40B4-BE49-F238E27FC236}">
                <a16:creationId xmlns:a16="http://schemas.microsoft.com/office/drawing/2014/main" id="{E29CCE7C-7EA1-7986-3D8D-6969FF9F10F6}"/>
              </a:ext>
            </a:extLst>
          </p:cNvPr>
          <p:cNvSpPr>
            <a:spLocks noGrp="1"/>
          </p:cNvSpPr>
          <p:nvPr>
            <p:ph idx="1"/>
          </p:nvPr>
        </p:nvSpPr>
        <p:spPr>
          <a:xfrm>
            <a:off x="1143001" y="2057400"/>
            <a:ext cx="5919280" cy="4038600"/>
          </a:xfrm>
        </p:spPr>
        <p:txBody>
          <a:bodyPr>
            <a:normAutofit/>
          </a:bodyPr>
          <a:lstStyle/>
          <a:p>
            <a:pPr marL="45720" indent="0">
              <a:buNone/>
            </a:pPr>
            <a:r>
              <a:rPr lang="en-GB" sz="1900"/>
              <a:t>Sometimes it is easy to ignore your child when they are behaving well, and only notice them when they are misbehaving. Children love their parents’ attention, and if they have to behave badly to get it, they will. Give them lots of praise when they are behaving well, rather than focussing on misbehaviour. </a:t>
            </a:r>
          </a:p>
          <a:p>
            <a:pPr marL="45720" indent="0">
              <a:buNone/>
            </a:pPr>
            <a:r>
              <a:rPr lang="en-GB" sz="1900"/>
              <a:t>■ Rewards do not have to be material things. </a:t>
            </a:r>
          </a:p>
          <a:p>
            <a:pPr marL="45720" indent="0">
              <a:buNone/>
            </a:pPr>
            <a:r>
              <a:rPr lang="en-GB" sz="1900"/>
              <a:t>■ Real praise and encouragement is the best reward as it can boost a child and build self-esteem and confidence. </a:t>
            </a:r>
          </a:p>
          <a:p>
            <a:pPr marL="45720" indent="0">
              <a:buNone/>
            </a:pPr>
            <a:r>
              <a:rPr lang="en-GB" sz="1900"/>
              <a:t>■Try not to stress over the little things. If you are praising things they are doing well, and ignoring the small niggles, your child will learn that unacceptable behaviour no longer gets them the attention.</a:t>
            </a:r>
          </a:p>
        </p:txBody>
      </p:sp>
      <p:sp>
        <p:nvSpPr>
          <p:cNvPr id="16" name="Rectangle 15">
            <a:extLst>
              <a:ext uri="{FF2B5EF4-FFF2-40B4-BE49-F238E27FC236}">
                <a16:creationId xmlns:a16="http://schemas.microsoft.com/office/drawing/2014/main" id="{7CA2176E-02E6-446B-BBFC-C4F40381D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2071990"/>
            <a:ext cx="1911046" cy="1944581"/>
          </a:xfrm>
          <a:prstGeom prst="rect">
            <a:avLst/>
          </a:prstGeom>
          <a:solidFill>
            <a:srgbClr val="FFFFFF"/>
          </a:solidFill>
          <a:ln w="444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Music notation outline">
            <a:extLst>
              <a:ext uri="{FF2B5EF4-FFF2-40B4-BE49-F238E27FC236}">
                <a16:creationId xmlns:a16="http://schemas.microsoft.com/office/drawing/2014/main" id="{80A48318-501E-4974-C277-94C26B0840D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59988" y="2205223"/>
            <a:ext cx="1659388" cy="1659388"/>
          </a:xfrm>
          <a:prstGeom prst="rect">
            <a:avLst/>
          </a:prstGeom>
        </p:spPr>
      </p:pic>
      <p:sp>
        <p:nvSpPr>
          <p:cNvPr id="18" name="Rectangle 17">
            <a:extLst>
              <a:ext uri="{FF2B5EF4-FFF2-40B4-BE49-F238E27FC236}">
                <a16:creationId xmlns:a16="http://schemas.microsoft.com/office/drawing/2014/main" id="{0E137186-BF14-463E-8616-E13FA0481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67356" y="2071990"/>
            <a:ext cx="1914725" cy="1944581"/>
          </a:xfrm>
          <a:prstGeom prst="rect">
            <a:avLst/>
          </a:prstGeom>
          <a:solidFill>
            <a:srgbClr val="FFFFFF"/>
          </a:solidFill>
          <a:ln w="444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Angel face outline with solid fill">
            <a:extLst>
              <a:ext uri="{FF2B5EF4-FFF2-40B4-BE49-F238E27FC236}">
                <a16:creationId xmlns:a16="http://schemas.microsoft.com/office/drawing/2014/main" id="{30969712-6BA8-3148-99D7-3E3DA587D8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94684" y="2207911"/>
            <a:ext cx="1657637" cy="1657637"/>
          </a:xfrm>
          <a:prstGeom prst="rect">
            <a:avLst/>
          </a:prstGeom>
        </p:spPr>
      </p:pic>
      <p:sp>
        <p:nvSpPr>
          <p:cNvPr id="20" name="Rectangle 19">
            <a:extLst>
              <a:ext uri="{FF2B5EF4-FFF2-40B4-BE49-F238E27FC236}">
                <a16:creationId xmlns:a16="http://schemas.microsoft.com/office/drawing/2014/main" id="{F4256589-4885-4A61-83BD-B6556127D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4137119"/>
            <a:ext cx="3947426" cy="2007648"/>
          </a:xfrm>
          <a:prstGeom prst="rect">
            <a:avLst/>
          </a:prstGeom>
          <a:solidFill>
            <a:srgbClr val="FFFFFF"/>
          </a:solidFill>
          <a:ln w="444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Eye outline">
            <a:extLst>
              <a:ext uri="{FF2B5EF4-FFF2-40B4-BE49-F238E27FC236}">
                <a16:creationId xmlns:a16="http://schemas.microsoft.com/office/drawing/2014/main" id="{FFD611A6-C4BD-A6E4-0FFA-401233318E3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23397" y="4258187"/>
            <a:ext cx="1765513" cy="1765513"/>
          </a:xfrm>
          <a:prstGeom prst="rect">
            <a:avLst/>
          </a:prstGeom>
        </p:spPr>
      </p:pic>
    </p:spTree>
    <p:extLst>
      <p:ext uri="{BB962C8B-B14F-4D97-AF65-F5344CB8AC3E}">
        <p14:creationId xmlns:p14="http://schemas.microsoft.com/office/powerpoint/2010/main" val="889249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3C6F7-D8E2-039B-7359-96DD5974724A}"/>
              </a:ext>
            </a:extLst>
          </p:cNvPr>
          <p:cNvSpPr>
            <a:spLocks noGrp="1"/>
          </p:cNvSpPr>
          <p:nvPr>
            <p:ph type="title"/>
          </p:nvPr>
        </p:nvSpPr>
        <p:spPr/>
        <p:txBody>
          <a:bodyPr/>
          <a:lstStyle/>
          <a:p>
            <a:r>
              <a:rPr lang="en-GB" dirty="0"/>
              <a:t>Tip 6: Build Self Confidence</a:t>
            </a:r>
          </a:p>
        </p:txBody>
      </p:sp>
      <p:sp>
        <p:nvSpPr>
          <p:cNvPr id="3" name="Content Placeholder 2">
            <a:extLst>
              <a:ext uri="{FF2B5EF4-FFF2-40B4-BE49-F238E27FC236}">
                <a16:creationId xmlns:a16="http://schemas.microsoft.com/office/drawing/2014/main" id="{5574380A-B018-4111-7AFC-02E30CE7649C}"/>
              </a:ext>
            </a:extLst>
          </p:cNvPr>
          <p:cNvSpPr>
            <a:spLocks noGrp="1"/>
          </p:cNvSpPr>
          <p:nvPr>
            <p:ph idx="1"/>
          </p:nvPr>
        </p:nvSpPr>
        <p:spPr/>
        <p:txBody>
          <a:bodyPr>
            <a:normAutofit/>
          </a:bodyPr>
          <a:lstStyle/>
          <a:p>
            <a:pPr marL="45720" indent="0">
              <a:buNone/>
            </a:pPr>
            <a:r>
              <a:rPr lang="en-GB" sz="2000" dirty="0"/>
              <a:t>Building your child’s self confidence will help them to try out new things, make friends and cope with the upsets and problems they meet as they grow up. </a:t>
            </a:r>
          </a:p>
          <a:p>
            <a:pPr marL="45720" indent="0">
              <a:buNone/>
            </a:pPr>
            <a:r>
              <a:rPr lang="en-GB" sz="2000" dirty="0"/>
              <a:t>■ Finding out: Give your child the chance to face new experiences and challenges with your support. </a:t>
            </a:r>
          </a:p>
          <a:p>
            <a:pPr marL="45720" indent="0">
              <a:buNone/>
            </a:pPr>
            <a:r>
              <a:rPr lang="en-GB" sz="2000" dirty="0"/>
              <a:t>■ Love: Tell your child that you love them; it’s great to smile, cuddle and kiss them.</a:t>
            </a:r>
          </a:p>
          <a:p>
            <a:pPr marL="45720" indent="0">
              <a:buNone/>
            </a:pPr>
            <a:r>
              <a:rPr lang="en-GB" sz="2000" dirty="0"/>
              <a:t> ■ Independence: Don’t try to solve every problem for your child – sorting it out for themselves can be a boost to their confidence. </a:t>
            </a:r>
          </a:p>
          <a:p>
            <a:pPr marL="45720" indent="0">
              <a:buNone/>
            </a:pPr>
            <a:r>
              <a:rPr lang="en-GB" sz="2000" dirty="0"/>
              <a:t>■ Praise: As a general rule, try to give five times more praise than criticism.</a:t>
            </a:r>
          </a:p>
          <a:p>
            <a:pPr marL="45720" indent="0">
              <a:buNone/>
            </a:pPr>
            <a:r>
              <a:rPr lang="en-GB" sz="2000" dirty="0"/>
              <a:t> ■ Avoid comparisons: All children are unique. Don’t compare your child to other children and share that with the child, they will grow up to compare themselves unfavourably with others. </a:t>
            </a:r>
          </a:p>
        </p:txBody>
      </p:sp>
      <p:pic>
        <p:nvPicPr>
          <p:cNvPr id="4" name="Picture 3" descr="Logo&#10;&#10;Description automatically generated">
            <a:extLst>
              <a:ext uri="{FF2B5EF4-FFF2-40B4-BE49-F238E27FC236}">
                <a16:creationId xmlns:a16="http://schemas.microsoft.com/office/drawing/2014/main" id="{2D5EB965-6A58-4356-DB81-B6F4F26996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8915" y="729343"/>
            <a:ext cx="1201420" cy="1049655"/>
          </a:xfrm>
          <a:prstGeom prst="rect">
            <a:avLst/>
          </a:prstGeom>
        </p:spPr>
      </p:pic>
      <p:pic>
        <p:nvPicPr>
          <p:cNvPr id="6" name="Graphic 5" descr="Ant outline">
            <a:extLst>
              <a:ext uri="{FF2B5EF4-FFF2-40B4-BE49-F238E27FC236}">
                <a16:creationId xmlns:a16="http://schemas.microsoft.com/office/drawing/2014/main" id="{43CD3447-A10C-332C-D47A-7C8F137CCB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16073" y="2654559"/>
            <a:ext cx="914400" cy="914400"/>
          </a:xfrm>
          <a:prstGeom prst="rect">
            <a:avLst/>
          </a:prstGeom>
        </p:spPr>
      </p:pic>
      <p:pic>
        <p:nvPicPr>
          <p:cNvPr id="8" name="Graphic 7" descr="Badge Heart with solid fill">
            <a:extLst>
              <a:ext uri="{FF2B5EF4-FFF2-40B4-BE49-F238E27FC236}">
                <a16:creationId xmlns:a16="http://schemas.microsoft.com/office/drawing/2014/main" id="{FD6C2EE3-F3E1-FDBA-0677-3CC170DD511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57453" y="3385456"/>
            <a:ext cx="1200540" cy="1200540"/>
          </a:xfrm>
          <a:prstGeom prst="rect">
            <a:avLst/>
          </a:prstGeom>
        </p:spPr>
      </p:pic>
      <p:pic>
        <p:nvPicPr>
          <p:cNvPr id="18" name="Graphic 17" descr="Badge Cross with solid fill">
            <a:extLst>
              <a:ext uri="{FF2B5EF4-FFF2-40B4-BE49-F238E27FC236}">
                <a16:creationId xmlns:a16="http://schemas.microsoft.com/office/drawing/2014/main" id="{8705F081-CE86-081A-F093-A42B0976101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48517" y="5716134"/>
            <a:ext cx="914400" cy="914400"/>
          </a:xfrm>
          <a:prstGeom prst="rect">
            <a:avLst/>
          </a:prstGeom>
        </p:spPr>
      </p:pic>
      <p:pic>
        <p:nvPicPr>
          <p:cNvPr id="22" name="Graphic 21" descr="Badge 5 with solid fill">
            <a:extLst>
              <a:ext uri="{FF2B5EF4-FFF2-40B4-BE49-F238E27FC236}">
                <a16:creationId xmlns:a16="http://schemas.microsoft.com/office/drawing/2014/main" id="{FB8D62F9-8A90-E974-3E08-454CD24B5EE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62917" y="5716134"/>
            <a:ext cx="914400" cy="914400"/>
          </a:xfrm>
          <a:prstGeom prst="rect">
            <a:avLst/>
          </a:prstGeom>
        </p:spPr>
      </p:pic>
    </p:spTree>
    <p:extLst>
      <p:ext uri="{BB962C8B-B14F-4D97-AF65-F5344CB8AC3E}">
        <p14:creationId xmlns:p14="http://schemas.microsoft.com/office/powerpoint/2010/main" val="2704676536"/>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TM03457444[[fn=Basis]]</Template>
  <TotalTime>1572</TotalTime>
  <Words>1659</Words>
  <Application>Microsoft Office PowerPoint</Application>
  <PresentationFormat>Widescreen</PresentationFormat>
  <Paragraphs>125</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Corbel</vt:lpstr>
      <vt:lpstr>Segoe UI</vt:lpstr>
      <vt:lpstr>Basis</vt:lpstr>
      <vt:lpstr>Welcome </vt:lpstr>
      <vt:lpstr>PowerPoint Presentation</vt:lpstr>
      <vt:lpstr>Top Tips for parents</vt:lpstr>
      <vt:lpstr>Tip 1: Talk and Listen</vt:lpstr>
      <vt:lpstr>Tip 2: Play</vt:lpstr>
      <vt:lpstr>Tip 3: Understand Changes as They Grow</vt:lpstr>
      <vt:lpstr>Tip 4: Set boundaries</vt:lpstr>
      <vt:lpstr>Tip 5: Reward and Notice Good Behaviour</vt:lpstr>
      <vt:lpstr>Tip 6: Build Self Confidence</vt:lpstr>
      <vt:lpstr>Tip 7: Have Realistic Expectations and Allow Consequences</vt:lpstr>
      <vt:lpstr>Tip 8: Deal with Meltdown Moments Positively</vt:lpstr>
      <vt:lpstr>Tip 9: Look after yourself</vt:lpstr>
      <vt:lpstr>Tip 10: When things are getting difficult.</vt:lpstr>
      <vt:lpstr>Parentingni.org (App)  </vt:lpstr>
      <vt:lpstr>St. Bride’s Mothers and Toddlers </vt:lpstr>
      <vt:lpstr>Lisburn Road Library</vt:lpstr>
      <vt:lpstr>Ulster Museum </vt:lpstr>
      <vt:lpstr>Windsor Hub </vt:lpstr>
      <vt:lpstr>Windsor Hub </vt:lpstr>
      <vt:lpstr>SVDP : St. Vincent De Paul </vt:lpstr>
      <vt:lpstr>Positivi-tea </vt:lpstr>
    </vt:vector>
  </TitlesOfParts>
  <Company>C2k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Tips for parents</dc:title>
  <dc:creator>O JOYCE</dc:creator>
  <cp:lastModifiedBy>O JOYCE</cp:lastModifiedBy>
  <cp:revision>53</cp:revision>
  <cp:lastPrinted>2024-01-15T08:18:15Z</cp:lastPrinted>
  <dcterms:created xsi:type="dcterms:W3CDTF">2024-01-11T09:45:48Z</dcterms:created>
  <dcterms:modified xsi:type="dcterms:W3CDTF">2024-01-15T08:19:54Z</dcterms:modified>
</cp:coreProperties>
</file>