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January 19,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2970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January 19,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6324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January 19,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992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January 19,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637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January 19,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471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January 19,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0919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January 19,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7539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January 19,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7840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January 19,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7289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January 19,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8872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January 19,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6712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January 19,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5413055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E6F8E834-0854-070F-833E-9E48B61FE5D2}"/>
              </a:ext>
            </a:extLst>
          </p:cNvPr>
          <p:cNvPicPr>
            <a:picLocks noChangeAspect="1"/>
          </p:cNvPicPr>
          <p:nvPr/>
        </p:nvPicPr>
        <p:blipFill rotWithShape="1">
          <a:blip r:embed="rId2"/>
          <a:srcRect t="20648" b="22956"/>
          <a:stretch/>
        </p:blipFill>
        <p:spPr>
          <a:xfrm>
            <a:off x="6625" y="10"/>
            <a:ext cx="12192000" cy="6875809"/>
          </a:xfrm>
          <a:prstGeom prst="rect">
            <a:avLst/>
          </a:prstGeom>
        </p:spPr>
      </p:pic>
      <p:sp>
        <p:nvSpPr>
          <p:cNvPr id="69" name="Rectangle 6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32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6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742C6E-BFAA-48B1-A955-3028B8E71B6B}"/>
              </a:ext>
            </a:extLst>
          </p:cNvPr>
          <p:cNvSpPr>
            <a:spLocks noGrp="1"/>
          </p:cNvSpPr>
          <p:nvPr>
            <p:ph type="ctrTitle"/>
          </p:nvPr>
        </p:nvSpPr>
        <p:spPr>
          <a:xfrm>
            <a:off x="334370" y="2950387"/>
            <a:ext cx="3245409" cy="3531403"/>
          </a:xfrm>
        </p:spPr>
        <p:txBody>
          <a:bodyPr anchor="t">
            <a:normAutofit/>
          </a:bodyPr>
          <a:lstStyle/>
          <a:p>
            <a:pPr algn="r"/>
            <a:r>
              <a:rPr lang="en-GB" sz="3200" dirty="0">
                <a:solidFill>
                  <a:schemeClr val="bg1"/>
                </a:solidFill>
                <a:latin typeface="Modern Love Grunge" panose="04070805081005020601" pitchFamily="82" charset="0"/>
              </a:rPr>
              <a:t>The Chinese new year</a:t>
            </a:r>
          </a:p>
        </p:txBody>
      </p:sp>
      <p:sp>
        <p:nvSpPr>
          <p:cNvPr id="3" name="Subtitle 2">
            <a:extLst>
              <a:ext uri="{FF2B5EF4-FFF2-40B4-BE49-F238E27FC236}">
                <a16:creationId xmlns:a16="http://schemas.microsoft.com/office/drawing/2014/main" id="{5B5F4F78-B3FC-42F3-A32A-9160AF7E5C80}"/>
              </a:ext>
            </a:extLst>
          </p:cNvPr>
          <p:cNvSpPr>
            <a:spLocks noGrp="1"/>
          </p:cNvSpPr>
          <p:nvPr>
            <p:ph type="subTitle" idx="1"/>
          </p:nvPr>
        </p:nvSpPr>
        <p:spPr>
          <a:xfrm>
            <a:off x="642026" y="525970"/>
            <a:ext cx="2937753" cy="1600225"/>
          </a:xfrm>
        </p:spPr>
        <p:txBody>
          <a:bodyPr anchor="b">
            <a:normAutofit/>
          </a:bodyPr>
          <a:lstStyle/>
          <a:p>
            <a:pPr algn="r"/>
            <a:r>
              <a:rPr lang="en-GB" sz="1200" dirty="0">
                <a:solidFill>
                  <a:schemeClr val="bg1"/>
                </a:solidFill>
                <a:latin typeface="Modern Love Caps" panose="04070805081001020A01" pitchFamily="82" charset="0"/>
              </a:rPr>
              <a:t>By Zahra</a:t>
            </a:r>
          </a:p>
        </p:txBody>
      </p:sp>
      <p:sp>
        <p:nvSpPr>
          <p:cNvPr id="4" name="AutoShape 2" descr="CHINESE NEW YEAR - January 22, 2023 - National Today">
            <a:extLst>
              <a:ext uri="{FF2B5EF4-FFF2-40B4-BE49-F238E27FC236}">
                <a16:creationId xmlns:a16="http://schemas.microsoft.com/office/drawing/2014/main" id="{2D20B39C-BA01-414C-A6CD-3CDC3B595A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CHINESE NEW YEAR - January 22, 2023 - National Today">
            <a:extLst>
              <a:ext uri="{FF2B5EF4-FFF2-40B4-BE49-F238E27FC236}">
                <a16:creationId xmlns:a16="http://schemas.microsoft.com/office/drawing/2014/main" id="{443CF93F-F49C-471B-BC9D-488D6BD196C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CHINESE NEW YEAR - January 22, 2023 - National Today">
            <a:extLst>
              <a:ext uri="{FF2B5EF4-FFF2-40B4-BE49-F238E27FC236}">
                <a16:creationId xmlns:a16="http://schemas.microsoft.com/office/drawing/2014/main" id="{713AEF5C-0718-46BF-B037-F42FA90C046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CHINESE NEW YEAR - January 22, 2023 - National Today">
            <a:extLst>
              <a:ext uri="{FF2B5EF4-FFF2-40B4-BE49-F238E27FC236}">
                <a16:creationId xmlns:a16="http://schemas.microsoft.com/office/drawing/2014/main" id="{EC618083-95C4-431D-BB38-053FECDB223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4" descr="CHINESE NEW YEAR - January 22, 2023 - National Today">
            <a:extLst>
              <a:ext uri="{FF2B5EF4-FFF2-40B4-BE49-F238E27FC236}">
                <a16:creationId xmlns:a16="http://schemas.microsoft.com/office/drawing/2014/main" id="{9A4BA954-3EDA-4604-B63B-7F34D66F7F0E}"/>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0569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D9D89B5-CCAB-4617-B70E-501DBE3C8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D185E-31B5-4599-9AB1-365933CEABDE}"/>
              </a:ext>
            </a:extLst>
          </p:cNvPr>
          <p:cNvSpPr>
            <a:spLocks noGrp="1"/>
          </p:cNvSpPr>
          <p:nvPr>
            <p:ph type="title"/>
          </p:nvPr>
        </p:nvSpPr>
        <p:spPr>
          <a:xfrm>
            <a:off x="917275" y="4583953"/>
            <a:ext cx="4685857" cy="1465973"/>
          </a:xfrm>
        </p:spPr>
        <p:txBody>
          <a:bodyPr anchor="t">
            <a:normAutofit/>
          </a:bodyPr>
          <a:lstStyle/>
          <a:p>
            <a:r>
              <a:rPr lang="en-GB" sz="2800" b="0" dirty="0">
                <a:latin typeface="Modern Love Grunge" panose="04070805081005020601" pitchFamily="82" charset="0"/>
              </a:rPr>
              <a:t>What is the Chinese New Year?</a:t>
            </a:r>
          </a:p>
        </p:txBody>
      </p:sp>
      <p:pic>
        <p:nvPicPr>
          <p:cNvPr id="1026" name="Picture 2" descr="Chinese New Year - Wikipedia">
            <a:extLst>
              <a:ext uri="{FF2B5EF4-FFF2-40B4-BE49-F238E27FC236}">
                <a16:creationId xmlns:a16="http://schemas.microsoft.com/office/drawing/2014/main" id="{8590837F-EFE7-4049-A110-2074A92D0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02" b="1539"/>
          <a:stretch/>
        </p:blipFill>
        <p:spPr bwMode="auto">
          <a:xfrm>
            <a:off x="20" y="432"/>
            <a:ext cx="12191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B4B90FCD-4E03-D616-A0FE-4FBD9D9BC375}"/>
              </a:ext>
            </a:extLst>
          </p:cNvPr>
          <p:cNvSpPr>
            <a:spLocks noGrp="1"/>
          </p:cNvSpPr>
          <p:nvPr>
            <p:ph idx="1"/>
          </p:nvPr>
        </p:nvSpPr>
        <p:spPr>
          <a:xfrm>
            <a:off x="6096000" y="4583953"/>
            <a:ext cx="5638800" cy="1657456"/>
          </a:xfrm>
        </p:spPr>
        <p:txBody>
          <a:bodyPr>
            <a:noAutofit/>
          </a:bodyPr>
          <a:lstStyle/>
          <a:p>
            <a:r>
              <a:rPr lang="en-GB" sz="1800" b="0" i="0" dirty="0">
                <a:solidFill>
                  <a:srgbClr val="202124"/>
                </a:solidFill>
                <a:effectLst/>
                <a:latin typeface="Modern Love Caps" panose="04070805081001020A01" pitchFamily="82" charset="0"/>
              </a:rPr>
              <a:t>The Lunar New Year is </a:t>
            </a:r>
            <a:r>
              <a:rPr lang="en-GB" sz="1800" b="1" i="0" dirty="0">
                <a:solidFill>
                  <a:srgbClr val="202124"/>
                </a:solidFill>
                <a:effectLst/>
                <a:latin typeface="Modern Love Caps" panose="04070805081001020A01" pitchFamily="82" charset="0"/>
              </a:rPr>
              <a:t>the most important social and economic holiday for billions of people around the world</a:t>
            </a:r>
            <a:r>
              <a:rPr lang="en-GB" sz="1800" b="0" i="0" dirty="0">
                <a:solidFill>
                  <a:srgbClr val="202124"/>
                </a:solidFill>
                <a:effectLst/>
                <a:latin typeface="Modern Love Caps" panose="04070805081001020A01" pitchFamily="82" charset="0"/>
              </a:rPr>
              <a:t>. The holiday is tied to the lunar-solar Chinese calendar and was originally observed as a time to </a:t>
            </a:r>
            <a:r>
              <a:rPr lang="en-GB" sz="1800" b="0" i="0" dirty="0" err="1">
                <a:solidFill>
                  <a:srgbClr val="202124"/>
                </a:solidFill>
                <a:effectLst/>
                <a:latin typeface="Modern Love Caps" panose="04070805081001020A01" pitchFamily="82" charset="0"/>
              </a:rPr>
              <a:t>honor</a:t>
            </a:r>
            <a:r>
              <a:rPr lang="en-GB" sz="1800" b="0" i="0" dirty="0">
                <a:solidFill>
                  <a:srgbClr val="202124"/>
                </a:solidFill>
                <a:effectLst/>
                <a:latin typeface="Modern Love Caps" panose="04070805081001020A01" pitchFamily="82" charset="0"/>
              </a:rPr>
              <a:t> household and heavenly deities and ancestors.</a:t>
            </a:r>
            <a:endParaRPr lang="en-US" sz="1800" dirty="0">
              <a:latin typeface="Modern Love Caps" panose="04070805081001020A01" pitchFamily="82" charset="0"/>
            </a:endParaRPr>
          </a:p>
        </p:txBody>
      </p:sp>
      <p:sp>
        <p:nvSpPr>
          <p:cNvPr id="1035" name="Rectangle 1034">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69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4605347-2613-41EB-8B87-A77912065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CDB05-D5B4-4F99-A989-5EA63E6C3DCF}"/>
              </a:ext>
            </a:extLst>
          </p:cNvPr>
          <p:cNvSpPr>
            <a:spLocks noGrp="1"/>
          </p:cNvSpPr>
          <p:nvPr>
            <p:ph type="title"/>
          </p:nvPr>
        </p:nvSpPr>
        <p:spPr>
          <a:xfrm>
            <a:off x="1371601" y="457201"/>
            <a:ext cx="5274860" cy="1685750"/>
          </a:xfrm>
        </p:spPr>
        <p:txBody>
          <a:bodyPr anchor="b">
            <a:normAutofit/>
          </a:bodyPr>
          <a:lstStyle/>
          <a:p>
            <a:pPr>
              <a:lnSpc>
                <a:spcPct val="90000"/>
              </a:lnSpc>
            </a:pPr>
            <a:r>
              <a:rPr lang="en-GB" sz="4000" b="0">
                <a:latin typeface="Modern Love Grunge" panose="04070805081005020601" pitchFamily="82" charset="0"/>
              </a:rPr>
              <a:t>Food at Chinese new year</a:t>
            </a:r>
          </a:p>
        </p:txBody>
      </p:sp>
      <p:sp>
        <p:nvSpPr>
          <p:cNvPr id="2054" name="Content Placeholder 2053">
            <a:extLst>
              <a:ext uri="{FF2B5EF4-FFF2-40B4-BE49-F238E27FC236}">
                <a16:creationId xmlns:a16="http://schemas.microsoft.com/office/drawing/2014/main" id="{97B6ADE5-6FB9-D4A1-E140-1D980EC87F07}"/>
              </a:ext>
            </a:extLst>
          </p:cNvPr>
          <p:cNvSpPr>
            <a:spLocks noGrp="1"/>
          </p:cNvSpPr>
          <p:nvPr>
            <p:ph idx="1"/>
          </p:nvPr>
        </p:nvSpPr>
        <p:spPr>
          <a:xfrm>
            <a:off x="1371600" y="2600152"/>
            <a:ext cx="5155660" cy="3145555"/>
          </a:xfrm>
        </p:spPr>
        <p:txBody>
          <a:bodyPr anchor="t">
            <a:normAutofit/>
          </a:bodyPr>
          <a:lstStyle/>
          <a:p>
            <a:r>
              <a:rPr lang="en-GB" sz="1800" b="1" i="0" dirty="0">
                <a:solidFill>
                  <a:srgbClr val="202124"/>
                </a:solidFill>
                <a:effectLst/>
                <a:latin typeface="Modern Love Caps" panose="04070805081001020A01" pitchFamily="82" charset="0"/>
              </a:rPr>
              <a:t>Oranges, kumquats, tangerines and pomelos</a:t>
            </a:r>
            <a:r>
              <a:rPr lang="en-GB" sz="1800" b="0" i="0" dirty="0">
                <a:solidFill>
                  <a:srgbClr val="202124"/>
                </a:solidFill>
                <a:effectLst/>
                <a:latin typeface="Modern Love Caps" panose="04070805081001020A01" pitchFamily="82" charset="0"/>
              </a:rPr>
              <a:t> are common Chinese New Year food gifts because they're believed to bring good luck and happiness. The Chinese words for orange and tangerine closely resemble the words for luck and wealth. The gold colour also symbolizes prosperity.</a:t>
            </a:r>
          </a:p>
          <a:p>
            <a:pPr algn="l">
              <a:buFont typeface="Arial" panose="020B0604020202020204" pitchFamily="34" charset="0"/>
              <a:buChar char="•"/>
            </a:pPr>
            <a:r>
              <a:rPr lang="en-GB" sz="1800" b="0" i="0" dirty="0">
                <a:solidFill>
                  <a:srgbClr val="202124"/>
                </a:solidFill>
                <a:effectLst/>
                <a:latin typeface="Modern Love Caps" panose="04070805081001020A01" pitchFamily="82" charset="0"/>
              </a:rPr>
              <a:t>Dumplings, Fish, Whole Chicken, Sweet Rice Balls, Fresh Fruit, Spring Rolls ,Noodles and Wontons are also eaten at Chinese new year.</a:t>
            </a:r>
          </a:p>
          <a:p>
            <a:endParaRPr lang="en-US" sz="1800" dirty="0">
              <a:latin typeface="Modern Love Caps" panose="04070805081001020A01" pitchFamily="82" charset="0"/>
            </a:endParaRPr>
          </a:p>
        </p:txBody>
      </p:sp>
      <p:pic>
        <p:nvPicPr>
          <p:cNvPr id="2050" name="Picture 2" descr="Lunar New Year 2021: Food Traditions Around Asia">
            <a:extLst>
              <a:ext uri="{FF2B5EF4-FFF2-40B4-BE49-F238E27FC236}">
                <a16:creationId xmlns:a16="http://schemas.microsoft.com/office/drawing/2014/main" id="{9551AE74-F4D7-448D-8C6B-5C330F6418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50" r="23947" b="-2"/>
          <a:stretch/>
        </p:blipFill>
        <p:spPr bwMode="auto">
          <a:xfrm>
            <a:off x="7103660" y="1"/>
            <a:ext cx="4631140" cy="5745706"/>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5B03C481-2433-4417-965E-BECB9D12A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4786A78-84CD-4AC4-B2E4-2BFDC38D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7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2D895-6E9B-4378-8A4C-4659BD750C0E}"/>
              </a:ext>
            </a:extLst>
          </p:cNvPr>
          <p:cNvSpPr>
            <a:spLocks noGrp="1"/>
          </p:cNvSpPr>
          <p:nvPr>
            <p:ph type="title"/>
          </p:nvPr>
        </p:nvSpPr>
        <p:spPr>
          <a:xfrm>
            <a:off x="1371600" y="457200"/>
            <a:ext cx="5268036" cy="2140145"/>
          </a:xfrm>
        </p:spPr>
        <p:txBody>
          <a:bodyPr vert="horz" lIns="0" tIns="0" rIns="0" bIns="0" rtlCol="0" anchor="b">
            <a:normAutofit/>
          </a:bodyPr>
          <a:lstStyle/>
          <a:p>
            <a:pPr>
              <a:lnSpc>
                <a:spcPct val="90000"/>
              </a:lnSpc>
            </a:pPr>
            <a:r>
              <a:rPr lang="en-US" dirty="0">
                <a:latin typeface="Modern Love Grunge" panose="04070805081005020601" pitchFamily="82" charset="0"/>
              </a:rPr>
              <a:t>What does the year of the rabbit </a:t>
            </a:r>
            <a:r>
              <a:rPr lang="en-US" dirty="0" err="1">
                <a:latin typeface="Modern Love Grunge" panose="04070805081005020601" pitchFamily="82" charset="0"/>
              </a:rPr>
              <a:t>symbolise</a:t>
            </a:r>
            <a:endParaRPr lang="en-US" dirty="0">
              <a:latin typeface="Modern Love Grunge" panose="04070805081005020601" pitchFamily="82" charset="0"/>
            </a:endParaRPr>
          </a:p>
        </p:txBody>
      </p:sp>
      <p:sp>
        <p:nvSpPr>
          <p:cNvPr id="5" name="TextBox 4">
            <a:extLst>
              <a:ext uri="{FF2B5EF4-FFF2-40B4-BE49-F238E27FC236}">
                <a16:creationId xmlns:a16="http://schemas.microsoft.com/office/drawing/2014/main" id="{4CCDCD13-FBDF-483A-9A75-4CEFDFBEE05F}"/>
              </a:ext>
            </a:extLst>
          </p:cNvPr>
          <p:cNvSpPr txBox="1"/>
          <p:nvPr/>
        </p:nvSpPr>
        <p:spPr>
          <a:xfrm>
            <a:off x="1371599" y="3054545"/>
            <a:ext cx="5268037" cy="2567508"/>
          </a:xfrm>
          <a:prstGeom prst="rect">
            <a:avLst/>
          </a:prstGeom>
        </p:spPr>
        <p:txBody>
          <a:bodyPr vert="horz" lIns="0" tIns="0" rIns="0" bIns="0" rtlCol="0" anchor="t">
            <a:normAutofit/>
          </a:bodyPr>
          <a:lstStyle/>
          <a:p>
            <a:pPr indent="-228600">
              <a:lnSpc>
                <a:spcPct val="120000"/>
              </a:lnSpc>
              <a:spcAft>
                <a:spcPts val="600"/>
              </a:spcAft>
              <a:buFont typeface="Arial" panose="020B0604020202020204" pitchFamily="34" charset="0"/>
              <a:buChar char="•"/>
            </a:pPr>
            <a:r>
              <a:rPr lang="en-US" sz="2000" dirty="0">
                <a:latin typeface="Modern Love Caps" panose="04070805081001020A01" pitchFamily="82" charset="0"/>
              </a:rPr>
              <a:t>The year of the rabbit is said to be the luckiest symbol as it brings mercy, elegance and beauty. </a:t>
            </a:r>
            <a:r>
              <a:rPr lang="en-US" sz="2000" b="0" i="0" dirty="0">
                <a:effectLst/>
                <a:latin typeface="Modern Love Caps" panose="04070805081001020A01" pitchFamily="82" charset="0"/>
              </a:rPr>
              <a:t> People who are born in the year of the rabbit are calm and peaceful. They avoid fighting and arguing at all times, but are artistic and have good taste in life.</a:t>
            </a:r>
            <a:endParaRPr lang="en-US" sz="2000" dirty="0">
              <a:latin typeface="Modern Love Caps" panose="04070805081001020A01" pitchFamily="82" charset="0"/>
            </a:endParaRPr>
          </a:p>
        </p:txBody>
      </p:sp>
      <p:pic>
        <p:nvPicPr>
          <p:cNvPr id="3078" name="Picture 6" descr="Rabbit Chinese Zodiac: Meaning, Personality, Year &amp; Best Match">
            <a:extLst>
              <a:ext uri="{FF2B5EF4-FFF2-40B4-BE49-F238E27FC236}">
                <a16:creationId xmlns:a16="http://schemas.microsoft.com/office/drawing/2014/main" id="{42180C7C-1676-4F32-8F33-A75BBB6D63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26" r="16423"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3090" name="Rectangle 308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308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40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3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94C52-2BDF-447D-AD6A-DF624FA3C818}"/>
              </a:ext>
            </a:extLst>
          </p:cNvPr>
          <p:cNvSpPr>
            <a:spLocks noGrp="1"/>
          </p:cNvSpPr>
          <p:nvPr>
            <p:ph type="title"/>
          </p:nvPr>
        </p:nvSpPr>
        <p:spPr>
          <a:xfrm>
            <a:off x="5784899" y="918640"/>
            <a:ext cx="5398915" cy="1741434"/>
          </a:xfrm>
        </p:spPr>
        <p:txBody>
          <a:bodyPr anchor="t">
            <a:normAutofit/>
          </a:bodyPr>
          <a:lstStyle/>
          <a:p>
            <a:r>
              <a:rPr lang="en-GB">
                <a:latin typeface="Modern Love Grunge" panose="04070805081005020601" pitchFamily="82" charset="0"/>
              </a:rPr>
              <a:t>Red Envelopes </a:t>
            </a:r>
            <a:endParaRPr lang="en-GB" dirty="0">
              <a:latin typeface="Modern Love Grunge" panose="04070805081005020601" pitchFamily="82" charset="0"/>
            </a:endParaRPr>
          </a:p>
        </p:txBody>
      </p:sp>
      <p:pic>
        <p:nvPicPr>
          <p:cNvPr id="1026" name="Picture 2" descr="These Sustainable Red Envelopes For Chinese New Year are Designed to be  Reused | Dieline - Design, Branding &amp; Packaging Inspiration">
            <a:extLst>
              <a:ext uri="{FF2B5EF4-FFF2-40B4-BE49-F238E27FC236}">
                <a16:creationId xmlns:a16="http://schemas.microsoft.com/office/drawing/2014/main" id="{9D8496F4-A67F-4ADF-AA34-83FAF7CFA1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25" r="30038" b="-2"/>
          <a:stretch/>
        </p:blipFill>
        <p:spPr bwMode="auto">
          <a:xfrm>
            <a:off x="564204" y="785508"/>
            <a:ext cx="4455267" cy="4986296"/>
          </a:xfrm>
          <a:prstGeom prst="rect">
            <a:avLst/>
          </a:prstGeom>
          <a:noFill/>
          <a:extLst>
            <a:ext uri="{909E8E84-426E-40DD-AFC4-6F175D3DCCD1}">
              <a14:hiddenFill xmlns:a14="http://schemas.microsoft.com/office/drawing/2010/main">
                <a:solidFill>
                  <a:srgbClr val="FFFFFF"/>
                </a:solidFill>
              </a14:hiddenFill>
            </a:ext>
          </a:extLst>
        </p:spPr>
      </p:pic>
      <p:sp>
        <p:nvSpPr>
          <p:cNvPr id="1042" name="Content Placeholder 1029">
            <a:extLst>
              <a:ext uri="{FF2B5EF4-FFF2-40B4-BE49-F238E27FC236}">
                <a16:creationId xmlns:a16="http://schemas.microsoft.com/office/drawing/2014/main" id="{465802AB-AD6F-4C36-AE83-32B44FF33CEA}"/>
              </a:ext>
            </a:extLst>
          </p:cNvPr>
          <p:cNvSpPr>
            <a:spLocks noGrp="1"/>
          </p:cNvSpPr>
          <p:nvPr>
            <p:ph idx="1"/>
          </p:nvPr>
        </p:nvSpPr>
        <p:spPr>
          <a:xfrm>
            <a:off x="5784900" y="2315184"/>
            <a:ext cx="5566497" cy="3115798"/>
          </a:xfrm>
        </p:spPr>
        <p:txBody>
          <a:bodyPr anchor="t">
            <a:normAutofit fontScale="92500" lnSpcReduction="10000"/>
          </a:bodyPr>
          <a:lstStyle/>
          <a:p>
            <a:r>
              <a:rPr lang="en-US" sz="2800" dirty="0">
                <a:latin typeface="Modern Love Caps" panose="04070805081001020A01" pitchFamily="82" charset="0"/>
              </a:rPr>
              <a:t>A tradition at Chinese New Year is to give children red envelopes with money inside. This tradition started</a:t>
            </a:r>
            <a:r>
              <a:rPr lang="en-GB" sz="2400" dirty="0">
                <a:solidFill>
                  <a:srgbClr val="202124"/>
                </a:solidFill>
                <a:latin typeface="arial" panose="020B0604020202020204" pitchFamily="34" charset="0"/>
              </a:rPr>
              <a:t> </a:t>
            </a:r>
            <a:r>
              <a:rPr lang="en-GB" sz="2800" dirty="0">
                <a:solidFill>
                  <a:srgbClr val="202124"/>
                </a:solidFill>
                <a:latin typeface="Modern Love Caps" panose="04070805081001020A01" pitchFamily="82" charset="0"/>
              </a:rPr>
              <a:t>f</a:t>
            </a:r>
            <a:r>
              <a:rPr lang="en-GB" sz="2800" b="0" i="0" dirty="0">
                <a:solidFill>
                  <a:srgbClr val="202124"/>
                </a:solidFill>
                <a:effectLst/>
                <a:latin typeface="Modern Love Caps" panose="04070805081001020A01" pitchFamily="82" charset="0"/>
              </a:rPr>
              <a:t>rom the Republic of China (</a:t>
            </a:r>
            <a:r>
              <a:rPr lang="en-GB" sz="2800" b="1" i="0" dirty="0">
                <a:solidFill>
                  <a:srgbClr val="202124"/>
                </a:solidFill>
                <a:effectLst/>
                <a:latin typeface="Modern Love Caps" panose="04070805081001020A01" pitchFamily="82" charset="0"/>
              </a:rPr>
              <a:t>1912–1949</a:t>
            </a:r>
            <a:r>
              <a:rPr lang="en-GB" sz="2800" b="0" i="0" dirty="0">
                <a:solidFill>
                  <a:srgbClr val="202124"/>
                </a:solidFill>
                <a:effectLst/>
                <a:latin typeface="Modern Love Caps" panose="04070805081001020A01" pitchFamily="82" charset="0"/>
              </a:rPr>
              <a:t>) era, it evolved into a hundred coins wrapped in red paper, meaning "May you live a hundred years!".</a:t>
            </a:r>
            <a:endParaRPr lang="en-US" sz="2800" dirty="0">
              <a:latin typeface="Modern Love Caps" panose="04070805081001020A01" pitchFamily="82" charset="0"/>
            </a:endParaRPr>
          </a:p>
        </p:txBody>
      </p:sp>
      <p:sp>
        <p:nvSpPr>
          <p:cNvPr id="1043" name="Rectangle 1034">
            <a:extLst>
              <a:ext uri="{FF2B5EF4-FFF2-40B4-BE49-F238E27FC236}">
                <a16:creationId xmlns:a16="http://schemas.microsoft.com/office/drawing/2014/main" id="{57279BCC-714F-432D-B1E1-DD2CF750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36">
            <a:extLst>
              <a:ext uri="{FF2B5EF4-FFF2-40B4-BE49-F238E27FC236}">
                <a16:creationId xmlns:a16="http://schemas.microsoft.com/office/drawing/2014/main" id="{0D678D00-BED9-4B8A-8AE6-A1050EE5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4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93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6693E-5555-43F4-84FB-1E62E7B5504C}"/>
              </a:ext>
            </a:extLst>
          </p:cNvPr>
          <p:cNvSpPr>
            <a:spLocks noGrp="1"/>
          </p:cNvSpPr>
          <p:nvPr>
            <p:ph type="title"/>
          </p:nvPr>
        </p:nvSpPr>
        <p:spPr>
          <a:xfrm>
            <a:off x="1371600" y="457201"/>
            <a:ext cx="5268036" cy="1031132"/>
          </a:xfrm>
        </p:spPr>
        <p:txBody>
          <a:bodyPr anchor="b">
            <a:normAutofit/>
          </a:bodyPr>
          <a:lstStyle/>
          <a:p>
            <a:r>
              <a:rPr lang="en-GB" dirty="0">
                <a:latin typeface="Modern Love Grunge" panose="04070805081005020601" pitchFamily="82" charset="0"/>
              </a:rPr>
              <a:t>Dragon Dances</a:t>
            </a:r>
          </a:p>
        </p:txBody>
      </p:sp>
      <p:sp>
        <p:nvSpPr>
          <p:cNvPr id="3" name="Content Placeholder 2">
            <a:extLst>
              <a:ext uri="{FF2B5EF4-FFF2-40B4-BE49-F238E27FC236}">
                <a16:creationId xmlns:a16="http://schemas.microsoft.com/office/drawing/2014/main" id="{8D3FAA72-22A3-4E2F-A732-F8CC99AC31DD}"/>
              </a:ext>
            </a:extLst>
          </p:cNvPr>
          <p:cNvSpPr>
            <a:spLocks noGrp="1"/>
          </p:cNvSpPr>
          <p:nvPr>
            <p:ph idx="1"/>
          </p:nvPr>
        </p:nvSpPr>
        <p:spPr>
          <a:xfrm>
            <a:off x="1371599" y="1682884"/>
            <a:ext cx="5268037" cy="4513635"/>
          </a:xfrm>
        </p:spPr>
        <p:txBody>
          <a:bodyPr anchor="t">
            <a:normAutofit/>
          </a:bodyPr>
          <a:lstStyle/>
          <a:p>
            <a:r>
              <a:rPr lang="en-GB" sz="1600" b="0" i="0" dirty="0">
                <a:effectLst/>
                <a:latin typeface="arial" panose="020B0604020202020204" pitchFamily="34" charset="0"/>
              </a:rPr>
              <a:t> </a:t>
            </a:r>
            <a:r>
              <a:rPr lang="en-GB" sz="2400" b="0" i="0" dirty="0">
                <a:effectLst/>
                <a:latin typeface="Modern Love Caps" panose="04070805081001020A01" pitchFamily="82" charset="0"/>
              </a:rPr>
              <a:t>The traditional dragon dance </a:t>
            </a:r>
            <a:r>
              <a:rPr lang="en-GB" sz="2400" b="1" i="0" dirty="0">
                <a:effectLst/>
                <a:latin typeface="Modern Love Caps" panose="04070805081001020A01" pitchFamily="82" charset="0"/>
              </a:rPr>
              <a:t>began as a ceremony for worshiping ancestors and praying for rain</a:t>
            </a:r>
            <a:r>
              <a:rPr lang="en-GB" sz="2400" b="0" i="0" dirty="0">
                <a:effectLst/>
                <a:latin typeface="Modern Love Caps" panose="04070805081001020A01" pitchFamily="82" charset="0"/>
              </a:rPr>
              <a:t>. It later became more of an entertainment, often performed during Chinese New Year. In Chinese culture, dragons symbolize wisdom, power, dignity, fertility, and auspiciousness, and have also become a symbol.</a:t>
            </a:r>
            <a:endParaRPr lang="en-GB" sz="2400" dirty="0">
              <a:latin typeface="Modern Love Caps" panose="04070805081001020A01" pitchFamily="82" charset="0"/>
            </a:endParaRPr>
          </a:p>
        </p:txBody>
      </p:sp>
      <p:pic>
        <p:nvPicPr>
          <p:cNvPr id="2050" name="Picture 2" descr="Chinese New Year Lion Dance - ʻAlohilani">
            <a:extLst>
              <a:ext uri="{FF2B5EF4-FFF2-40B4-BE49-F238E27FC236}">
                <a16:creationId xmlns:a16="http://schemas.microsoft.com/office/drawing/2014/main" id="{B3EA58E6-04A3-4157-B06B-DF594B0AC7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05" r="6546"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2062" name="Rectangle 205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5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372518"/>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46</TotalTime>
  <Words>310</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vt:lpstr>
      <vt:lpstr>Gill Sans Nova</vt:lpstr>
      <vt:lpstr>Modern Love Caps</vt:lpstr>
      <vt:lpstr>Modern Love Grunge</vt:lpstr>
      <vt:lpstr>GradientRiseVTI</vt:lpstr>
      <vt:lpstr>The Chinese new year</vt:lpstr>
      <vt:lpstr>What is the Chinese New Year?</vt:lpstr>
      <vt:lpstr>Food at Chinese new year</vt:lpstr>
      <vt:lpstr>What does the year of the rabbit symbolise</vt:lpstr>
      <vt:lpstr>Red Envelopes </vt:lpstr>
      <vt:lpstr>Dragon Dances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Chinese new year</dc:title>
  <dc:creator>Zahra Kazmi</dc:creator>
  <cp:lastModifiedBy>M Montague</cp:lastModifiedBy>
  <cp:revision>9</cp:revision>
  <dcterms:created xsi:type="dcterms:W3CDTF">2023-01-17T11:14:02Z</dcterms:created>
  <dcterms:modified xsi:type="dcterms:W3CDTF">2023-01-19T14:32:36Z</dcterms:modified>
</cp:coreProperties>
</file>