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91" d="100"/>
          <a:sy n="91" d="100"/>
        </p:scale>
        <p:origin x="32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_rels/data2.xml.rels><?xml version="1.0" encoding="UTF-8" standalone="yes"?>
<Relationships xmlns="http://schemas.openxmlformats.org/package/2006/relationships"><Relationship Id="rId1" Type="http://schemas.openxmlformats.org/officeDocument/2006/relationships/hyperlink" Target="https://www.mocanyc.org/"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www.mocanyc.org/"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B8FA2C-C371-46A4-A5FC-A07CC97CC61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4AA38B7-836B-424C-81B1-876B98F068F8}">
      <dgm:prSet/>
      <dgm:spPr/>
      <dgm:t>
        <a:bodyPr/>
        <a:lstStyle/>
        <a:p>
          <a:r>
            <a:rPr lang="en-GB" b="0" i="0" dirty="0"/>
            <a:t>putting up decorations,</a:t>
          </a:r>
          <a:endParaRPr lang="en-US" dirty="0"/>
        </a:p>
      </dgm:t>
    </dgm:pt>
    <dgm:pt modelId="{57380A80-9CA3-4806-9986-5E6D006D5008}" type="parTrans" cxnId="{3F816231-CBAC-4DDB-A7E9-6D6C5532AA57}">
      <dgm:prSet/>
      <dgm:spPr/>
      <dgm:t>
        <a:bodyPr/>
        <a:lstStyle/>
        <a:p>
          <a:endParaRPr lang="en-US"/>
        </a:p>
      </dgm:t>
    </dgm:pt>
    <dgm:pt modelId="{2703AC82-03D7-4ABA-84AB-E5FB1EC8D541}" type="sibTrans" cxnId="{3F816231-CBAC-4DDB-A7E9-6D6C5532AA57}">
      <dgm:prSet/>
      <dgm:spPr/>
      <dgm:t>
        <a:bodyPr/>
        <a:lstStyle/>
        <a:p>
          <a:endParaRPr lang="en-US"/>
        </a:p>
      </dgm:t>
    </dgm:pt>
    <dgm:pt modelId="{26BCF20A-A940-48B7-A6AB-8B53D09BF71C}">
      <dgm:prSet/>
      <dgm:spPr/>
      <dgm:t>
        <a:bodyPr/>
        <a:lstStyle/>
        <a:p>
          <a:r>
            <a:rPr lang="en-GB" b="0" i="0"/>
            <a:t>offering sacrifices to ancestors,</a:t>
          </a:r>
          <a:endParaRPr lang="en-US"/>
        </a:p>
      </dgm:t>
    </dgm:pt>
    <dgm:pt modelId="{D14A42ED-841E-4513-BAF3-F43889946680}" type="parTrans" cxnId="{4C78D005-B7B8-4AEB-ADEC-CC130014BC05}">
      <dgm:prSet/>
      <dgm:spPr/>
      <dgm:t>
        <a:bodyPr/>
        <a:lstStyle/>
        <a:p>
          <a:endParaRPr lang="en-US"/>
        </a:p>
      </dgm:t>
    </dgm:pt>
    <dgm:pt modelId="{B3F24D7D-DBC4-44F1-961D-B59DF4C9A56F}" type="sibTrans" cxnId="{4C78D005-B7B8-4AEB-ADEC-CC130014BC05}">
      <dgm:prSet/>
      <dgm:spPr/>
      <dgm:t>
        <a:bodyPr/>
        <a:lstStyle/>
        <a:p>
          <a:endParaRPr lang="en-US"/>
        </a:p>
      </dgm:t>
    </dgm:pt>
    <dgm:pt modelId="{1BEAFC00-3902-45AE-B57D-0105B71B9710}">
      <dgm:prSet/>
      <dgm:spPr/>
      <dgm:t>
        <a:bodyPr/>
        <a:lstStyle/>
        <a:p>
          <a:r>
            <a:rPr lang="en-GB" b="0" i="0"/>
            <a:t>eating reunion dinner with family on New Year's Eve,</a:t>
          </a:r>
          <a:endParaRPr lang="en-US"/>
        </a:p>
      </dgm:t>
    </dgm:pt>
    <dgm:pt modelId="{4A37EE14-E705-4112-A7E2-5209EAD39932}" type="parTrans" cxnId="{8F82D99A-A5C6-40B5-9B68-54A6234C1514}">
      <dgm:prSet/>
      <dgm:spPr/>
      <dgm:t>
        <a:bodyPr/>
        <a:lstStyle/>
        <a:p>
          <a:endParaRPr lang="en-US"/>
        </a:p>
      </dgm:t>
    </dgm:pt>
    <dgm:pt modelId="{761D99C6-465E-46A2-848C-70D1211B4C90}" type="sibTrans" cxnId="{8F82D99A-A5C6-40B5-9B68-54A6234C1514}">
      <dgm:prSet/>
      <dgm:spPr/>
      <dgm:t>
        <a:bodyPr/>
        <a:lstStyle/>
        <a:p>
          <a:endParaRPr lang="en-US"/>
        </a:p>
      </dgm:t>
    </dgm:pt>
    <dgm:pt modelId="{0072D2A6-B580-45A7-BF55-1F6E40A885B3}">
      <dgm:prSet/>
      <dgm:spPr/>
      <dgm:t>
        <a:bodyPr/>
        <a:lstStyle/>
        <a:p>
          <a:r>
            <a:rPr lang="en-GB" b="0" i="0"/>
            <a:t>giving red envelopes and other gifts,</a:t>
          </a:r>
          <a:endParaRPr lang="en-US"/>
        </a:p>
      </dgm:t>
    </dgm:pt>
    <dgm:pt modelId="{3AF21EE9-BD2F-43BF-B493-E9979C1D55AC}" type="parTrans" cxnId="{0FE48053-AC7D-4A44-92D6-0F9D86568110}">
      <dgm:prSet/>
      <dgm:spPr/>
      <dgm:t>
        <a:bodyPr/>
        <a:lstStyle/>
        <a:p>
          <a:endParaRPr lang="en-US"/>
        </a:p>
      </dgm:t>
    </dgm:pt>
    <dgm:pt modelId="{C6FC8D24-90B9-4207-90D3-B160E5A269BA}" type="sibTrans" cxnId="{0FE48053-AC7D-4A44-92D6-0F9D86568110}">
      <dgm:prSet/>
      <dgm:spPr/>
      <dgm:t>
        <a:bodyPr/>
        <a:lstStyle/>
        <a:p>
          <a:endParaRPr lang="en-US"/>
        </a:p>
      </dgm:t>
    </dgm:pt>
    <dgm:pt modelId="{AE17CC93-28FE-4BB4-84FE-D6865F4D9348}">
      <dgm:prSet/>
      <dgm:spPr/>
      <dgm:t>
        <a:bodyPr/>
        <a:lstStyle/>
        <a:p>
          <a:r>
            <a:rPr lang="en-GB" b="0" i="0"/>
            <a:t>firecrackers and fireworks, and.</a:t>
          </a:r>
          <a:endParaRPr lang="en-US"/>
        </a:p>
      </dgm:t>
    </dgm:pt>
    <dgm:pt modelId="{1F23CA60-9731-4A86-A8AD-46DEB1493762}" type="parTrans" cxnId="{97639524-DE0C-44CA-B351-B26436E3BFC3}">
      <dgm:prSet/>
      <dgm:spPr/>
      <dgm:t>
        <a:bodyPr/>
        <a:lstStyle/>
        <a:p>
          <a:endParaRPr lang="en-US"/>
        </a:p>
      </dgm:t>
    </dgm:pt>
    <dgm:pt modelId="{41471AE2-13F5-4CE0-BD19-DE54EA8092F4}" type="sibTrans" cxnId="{97639524-DE0C-44CA-B351-B26436E3BFC3}">
      <dgm:prSet/>
      <dgm:spPr/>
      <dgm:t>
        <a:bodyPr/>
        <a:lstStyle/>
        <a:p>
          <a:endParaRPr lang="en-US"/>
        </a:p>
      </dgm:t>
    </dgm:pt>
    <dgm:pt modelId="{4BC4AF9C-8DA0-4814-8549-323154692232}">
      <dgm:prSet/>
      <dgm:spPr/>
      <dgm:t>
        <a:bodyPr/>
        <a:lstStyle/>
        <a:p>
          <a:r>
            <a:rPr lang="en-GB" b="0" i="0"/>
            <a:t>watching lion and dragon dances.</a:t>
          </a:r>
          <a:endParaRPr lang="en-US"/>
        </a:p>
      </dgm:t>
    </dgm:pt>
    <dgm:pt modelId="{33B0A054-6820-400E-9123-7725538FDB4F}" type="parTrans" cxnId="{9740DA9E-8DC0-484C-9863-7E4738523DB2}">
      <dgm:prSet/>
      <dgm:spPr/>
      <dgm:t>
        <a:bodyPr/>
        <a:lstStyle/>
        <a:p>
          <a:endParaRPr lang="en-US"/>
        </a:p>
      </dgm:t>
    </dgm:pt>
    <dgm:pt modelId="{36960C1E-9709-49B7-A3B2-7A508C99E4A9}" type="sibTrans" cxnId="{9740DA9E-8DC0-484C-9863-7E4738523DB2}">
      <dgm:prSet/>
      <dgm:spPr/>
      <dgm:t>
        <a:bodyPr/>
        <a:lstStyle/>
        <a:p>
          <a:endParaRPr lang="en-US"/>
        </a:p>
      </dgm:t>
    </dgm:pt>
    <dgm:pt modelId="{332CFCC5-A6F0-4709-BF25-B9A1B53202B5}" type="pres">
      <dgm:prSet presAssocID="{14B8FA2C-C371-46A4-A5FC-A07CC97CC614}" presName="linear" presStyleCnt="0">
        <dgm:presLayoutVars>
          <dgm:animLvl val="lvl"/>
          <dgm:resizeHandles val="exact"/>
        </dgm:presLayoutVars>
      </dgm:prSet>
      <dgm:spPr/>
    </dgm:pt>
    <dgm:pt modelId="{F5AF88B7-D2F9-40F7-A8E5-74012D7E66D4}" type="pres">
      <dgm:prSet presAssocID="{44AA38B7-836B-424C-81B1-876B98F068F8}" presName="parentText" presStyleLbl="node1" presStyleIdx="0" presStyleCnt="6">
        <dgm:presLayoutVars>
          <dgm:chMax val="0"/>
          <dgm:bulletEnabled val="1"/>
        </dgm:presLayoutVars>
      </dgm:prSet>
      <dgm:spPr/>
    </dgm:pt>
    <dgm:pt modelId="{D5F69F42-66F8-4BC3-8D10-A6D31DA0AA42}" type="pres">
      <dgm:prSet presAssocID="{2703AC82-03D7-4ABA-84AB-E5FB1EC8D541}" presName="spacer" presStyleCnt="0"/>
      <dgm:spPr/>
    </dgm:pt>
    <dgm:pt modelId="{A93AC698-1CE9-4B35-AE33-6D2C6CC2CAF5}" type="pres">
      <dgm:prSet presAssocID="{26BCF20A-A940-48B7-A6AB-8B53D09BF71C}" presName="parentText" presStyleLbl="node1" presStyleIdx="1" presStyleCnt="6">
        <dgm:presLayoutVars>
          <dgm:chMax val="0"/>
          <dgm:bulletEnabled val="1"/>
        </dgm:presLayoutVars>
      </dgm:prSet>
      <dgm:spPr/>
    </dgm:pt>
    <dgm:pt modelId="{9EC7CF77-0D75-4A2F-8D41-08015EFCFB54}" type="pres">
      <dgm:prSet presAssocID="{B3F24D7D-DBC4-44F1-961D-B59DF4C9A56F}" presName="spacer" presStyleCnt="0"/>
      <dgm:spPr/>
    </dgm:pt>
    <dgm:pt modelId="{5462361A-C2E7-4423-9C17-692526796BF6}" type="pres">
      <dgm:prSet presAssocID="{1BEAFC00-3902-45AE-B57D-0105B71B9710}" presName="parentText" presStyleLbl="node1" presStyleIdx="2" presStyleCnt="6">
        <dgm:presLayoutVars>
          <dgm:chMax val="0"/>
          <dgm:bulletEnabled val="1"/>
        </dgm:presLayoutVars>
      </dgm:prSet>
      <dgm:spPr/>
    </dgm:pt>
    <dgm:pt modelId="{1002E8D1-7C66-4CB6-9BAB-3EBAE721ED5C}" type="pres">
      <dgm:prSet presAssocID="{761D99C6-465E-46A2-848C-70D1211B4C90}" presName="spacer" presStyleCnt="0"/>
      <dgm:spPr/>
    </dgm:pt>
    <dgm:pt modelId="{EA90AF91-ACE8-458A-9DF9-5B858D57D359}" type="pres">
      <dgm:prSet presAssocID="{0072D2A6-B580-45A7-BF55-1F6E40A885B3}" presName="parentText" presStyleLbl="node1" presStyleIdx="3" presStyleCnt="6">
        <dgm:presLayoutVars>
          <dgm:chMax val="0"/>
          <dgm:bulletEnabled val="1"/>
        </dgm:presLayoutVars>
      </dgm:prSet>
      <dgm:spPr/>
    </dgm:pt>
    <dgm:pt modelId="{F926E4C8-2E9A-4364-A675-E406391EC469}" type="pres">
      <dgm:prSet presAssocID="{C6FC8D24-90B9-4207-90D3-B160E5A269BA}" presName="spacer" presStyleCnt="0"/>
      <dgm:spPr/>
    </dgm:pt>
    <dgm:pt modelId="{1F981193-DBF1-41DA-B426-C0FC0EFC8C78}" type="pres">
      <dgm:prSet presAssocID="{AE17CC93-28FE-4BB4-84FE-D6865F4D9348}" presName="parentText" presStyleLbl="node1" presStyleIdx="4" presStyleCnt="6">
        <dgm:presLayoutVars>
          <dgm:chMax val="0"/>
          <dgm:bulletEnabled val="1"/>
        </dgm:presLayoutVars>
      </dgm:prSet>
      <dgm:spPr/>
    </dgm:pt>
    <dgm:pt modelId="{1E4A2334-F59D-41F6-B81F-3F7F4ED09EA3}" type="pres">
      <dgm:prSet presAssocID="{41471AE2-13F5-4CE0-BD19-DE54EA8092F4}" presName="spacer" presStyleCnt="0"/>
      <dgm:spPr/>
    </dgm:pt>
    <dgm:pt modelId="{39694F44-2DE8-45BC-875B-771EB29EA033}" type="pres">
      <dgm:prSet presAssocID="{4BC4AF9C-8DA0-4814-8549-323154692232}" presName="parentText" presStyleLbl="node1" presStyleIdx="5" presStyleCnt="6">
        <dgm:presLayoutVars>
          <dgm:chMax val="0"/>
          <dgm:bulletEnabled val="1"/>
        </dgm:presLayoutVars>
      </dgm:prSet>
      <dgm:spPr/>
    </dgm:pt>
  </dgm:ptLst>
  <dgm:cxnLst>
    <dgm:cxn modelId="{4C78D005-B7B8-4AEB-ADEC-CC130014BC05}" srcId="{14B8FA2C-C371-46A4-A5FC-A07CC97CC614}" destId="{26BCF20A-A940-48B7-A6AB-8B53D09BF71C}" srcOrd="1" destOrd="0" parTransId="{D14A42ED-841E-4513-BAF3-F43889946680}" sibTransId="{B3F24D7D-DBC4-44F1-961D-B59DF4C9A56F}"/>
    <dgm:cxn modelId="{97639524-DE0C-44CA-B351-B26436E3BFC3}" srcId="{14B8FA2C-C371-46A4-A5FC-A07CC97CC614}" destId="{AE17CC93-28FE-4BB4-84FE-D6865F4D9348}" srcOrd="4" destOrd="0" parTransId="{1F23CA60-9731-4A86-A8AD-46DEB1493762}" sibTransId="{41471AE2-13F5-4CE0-BD19-DE54EA8092F4}"/>
    <dgm:cxn modelId="{F27EB527-4FE3-4E14-8708-A8A02822281B}" type="presOf" srcId="{14B8FA2C-C371-46A4-A5FC-A07CC97CC614}" destId="{332CFCC5-A6F0-4709-BF25-B9A1B53202B5}" srcOrd="0" destOrd="0" presId="urn:microsoft.com/office/officeart/2005/8/layout/vList2"/>
    <dgm:cxn modelId="{F3CC9429-066B-4B20-9708-739F575F2314}" type="presOf" srcId="{0072D2A6-B580-45A7-BF55-1F6E40A885B3}" destId="{EA90AF91-ACE8-458A-9DF9-5B858D57D359}" srcOrd="0" destOrd="0" presId="urn:microsoft.com/office/officeart/2005/8/layout/vList2"/>
    <dgm:cxn modelId="{3F816231-CBAC-4DDB-A7E9-6D6C5532AA57}" srcId="{14B8FA2C-C371-46A4-A5FC-A07CC97CC614}" destId="{44AA38B7-836B-424C-81B1-876B98F068F8}" srcOrd="0" destOrd="0" parTransId="{57380A80-9CA3-4806-9986-5E6D006D5008}" sibTransId="{2703AC82-03D7-4ABA-84AB-E5FB1EC8D541}"/>
    <dgm:cxn modelId="{785AE336-CE52-4FD3-B701-39A284FC5BB8}" type="presOf" srcId="{4BC4AF9C-8DA0-4814-8549-323154692232}" destId="{39694F44-2DE8-45BC-875B-771EB29EA033}" srcOrd="0" destOrd="0" presId="urn:microsoft.com/office/officeart/2005/8/layout/vList2"/>
    <dgm:cxn modelId="{0FE48053-AC7D-4A44-92D6-0F9D86568110}" srcId="{14B8FA2C-C371-46A4-A5FC-A07CC97CC614}" destId="{0072D2A6-B580-45A7-BF55-1F6E40A885B3}" srcOrd="3" destOrd="0" parTransId="{3AF21EE9-BD2F-43BF-B493-E9979C1D55AC}" sibTransId="{C6FC8D24-90B9-4207-90D3-B160E5A269BA}"/>
    <dgm:cxn modelId="{8F82D99A-A5C6-40B5-9B68-54A6234C1514}" srcId="{14B8FA2C-C371-46A4-A5FC-A07CC97CC614}" destId="{1BEAFC00-3902-45AE-B57D-0105B71B9710}" srcOrd="2" destOrd="0" parTransId="{4A37EE14-E705-4112-A7E2-5209EAD39932}" sibTransId="{761D99C6-465E-46A2-848C-70D1211B4C90}"/>
    <dgm:cxn modelId="{952FAD9E-B88C-4C50-B3FD-432B4D0A7FE7}" type="presOf" srcId="{44AA38B7-836B-424C-81B1-876B98F068F8}" destId="{F5AF88B7-D2F9-40F7-A8E5-74012D7E66D4}" srcOrd="0" destOrd="0" presId="urn:microsoft.com/office/officeart/2005/8/layout/vList2"/>
    <dgm:cxn modelId="{9740DA9E-8DC0-484C-9863-7E4738523DB2}" srcId="{14B8FA2C-C371-46A4-A5FC-A07CC97CC614}" destId="{4BC4AF9C-8DA0-4814-8549-323154692232}" srcOrd="5" destOrd="0" parTransId="{33B0A054-6820-400E-9123-7725538FDB4F}" sibTransId="{36960C1E-9709-49B7-A3B2-7A508C99E4A9}"/>
    <dgm:cxn modelId="{DE8595B2-E872-44D6-8C5E-7CEA2C696C0E}" type="presOf" srcId="{26BCF20A-A940-48B7-A6AB-8B53D09BF71C}" destId="{A93AC698-1CE9-4B35-AE33-6D2C6CC2CAF5}" srcOrd="0" destOrd="0" presId="urn:microsoft.com/office/officeart/2005/8/layout/vList2"/>
    <dgm:cxn modelId="{ABD6F2C5-D1D1-4B25-A34F-9B9346526A23}" type="presOf" srcId="{AE17CC93-28FE-4BB4-84FE-D6865F4D9348}" destId="{1F981193-DBF1-41DA-B426-C0FC0EFC8C78}" srcOrd="0" destOrd="0" presId="urn:microsoft.com/office/officeart/2005/8/layout/vList2"/>
    <dgm:cxn modelId="{5C4A74EB-BB02-4523-B5AA-14245F938ABE}" type="presOf" srcId="{1BEAFC00-3902-45AE-B57D-0105B71B9710}" destId="{5462361A-C2E7-4423-9C17-692526796BF6}" srcOrd="0" destOrd="0" presId="urn:microsoft.com/office/officeart/2005/8/layout/vList2"/>
    <dgm:cxn modelId="{37484B78-8239-4CEF-8936-32326D2E9DE2}" type="presParOf" srcId="{332CFCC5-A6F0-4709-BF25-B9A1B53202B5}" destId="{F5AF88B7-D2F9-40F7-A8E5-74012D7E66D4}" srcOrd="0" destOrd="0" presId="urn:microsoft.com/office/officeart/2005/8/layout/vList2"/>
    <dgm:cxn modelId="{80FC68A1-EEF8-4933-8EB0-D17C6B4580A6}" type="presParOf" srcId="{332CFCC5-A6F0-4709-BF25-B9A1B53202B5}" destId="{D5F69F42-66F8-4BC3-8D10-A6D31DA0AA42}" srcOrd="1" destOrd="0" presId="urn:microsoft.com/office/officeart/2005/8/layout/vList2"/>
    <dgm:cxn modelId="{A670D4C3-46E3-4F76-9132-AFBCB98DF03E}" type="presParOf" srcId="{332CFCC5-A6F0-4709-BF25-B9A1B53202B5}" destId="{A93AC698-1CE9-4B35-AE33-6D2C6CC2CAF5}" srcOrd="2" destOrd="0" presId="urn:microsoft.com/office/officeart/2005/8/layout/vList2"/>
    <dgm:cxn modelId="{49368449-6E02-4751-80DE-80A22D42FB04}" type="presParOf" srcId="{332CFCC5-A6F0-4709-BF25-B9A1B53202B5}" destId="{9EC7CF77-0D75-4A2F-8D41-08015EFCFB54}" srcOrd="3" destOrd="0" presId="urn:microsoft.com/office/officeart/2005/8/layout/vList2"/>
    <dgm:cxn modelId="{EC0D7859-9EC1-489F-B56A-83F562D36E76}" type="presParOf" srcId="{332CFCC5-A6F0-4709-BF25-B9A1B53202B5}" destId="{5462361A-C2E7-4423-9C17-692526796BF6}" srcOrd="4" destOrd="0" presId="urn:microsoft.com/office/officeart/2005/8/layout/vList2"/>
    <dgm:cxn modelId="{F70827DB-A861-4DC1-8AEB-13F34654B769}" type="presParOf" srcId="{332CFCC5-A6F0-4709-BF25-B9A1B53202B5}" destId="{1002E8D1-7C66-4CB6-9BAB-3EBAE721ED5C}" srcOrd="5" destOrd="0" presId="urn:microsoft.com/office/officeart/2005/8/layout/vList2"/>
    <dgm:cxn modelId="{BB2FE831-FC20-45D4-BA89-3FD03E3E2AD2}" type="presParOf" srcId="{332CFCC5-A6F0-4709-BF25-B9A1B53202B5}" destId="{EA90AF91-ACE8-458A-9DF9-5B858D57D359}" srcOrd="6" destOrd="0" presId="urn:microsoft.com/office/officeart/2005/8/layout/vList2"/>
    <dgm:cxn modelId="{4C2E0BE5-062A-4D4C-B52A-BAEA52E777A4}" type="presParOf" srcId="{332CFCC5-A6F0-4709-BF25-B9A1B53202B5}" destId="{F926E4C8-2E9A-4364-A675-E406391EC469}" srcOrd="7" destOrd="0" presId="urn:microsoft.com/office/officeart/2005/8/layout/vList2"/>
    <dgm:cxn modelId="{0EBB3568-3DBF-4BE6-9B26-5D4390D4CC95}" type="presParOf" srcId="{332CFCC5-A6F0-4709-BF25-B9A1B53202B5}" destId="{1F981193-DBF1-41DA-B426-C0FC0EFC8C78}" srcOrd="8" destOrd="0" presId="urn:microsoft.com/office/officeart/2005/8/layout/vList2"/>
    <dgm:cxn modelId="{24CFAF36-6553-42ED-A82D-594162E39004}" type="presParOf" srcId="{332CFCC5-A6F0-4709-BF25-B9A1B53202B5}" destId="{1E4A2334-F59D-41F6-B81F-3F7F4ED09EA3}" srcOrd="9" destOrd="0" presId="urn:microsoft.com/office/officeart/2005/8/layout/vList2"/>
    <dgm:cxn modelId="{082626EA-DC18-49AB-BBD8-CAEAB377E9A1}" type="presParOf" srcId="{332CFCC5-A6F0-4709-BF25-B9A1B53202B5}" destId="{39694F44-2DE8-45BC-875B-771EB29EA033}"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778140-11D8-49D2-8785-2D1DB252ECA4}" type="doc">
      <dgm:prSet loTypeId="urn:microsoft.com/office/officeart/2005/8/layout/process5" loCatId="process" qsTypeId="urn:microsoft.com/office/officeart/2005/8/quickstyle/simple1" qsCatId="simple" csTypeId="urn:microsoft.com/office/officeart/2005/8/colors/colorful1" csCatId="colorful" phldr="1"/>
      <dgm:spPr/>
      <dgm:t>
        <a:bodyPr/>
        <a:lstStyle/>
        <a:p>
          <a:endParaRPr lang="en-US"/>
        </a:p>
      </dgm:t>
    </dgm:pt>
    <dgm:pt modelId="{F48F7EBD-A979-42F3-AAA6-0568DDC49B0D}">
      <dgm:prSet custT="1"/>
      <dgm:spPr/>
      <dgm:t>
        <a:bodyPr/>
        <a:lstStyle/>
        <a:p>
          <a:r>
            <a:rPr lang="en-GB" sz="900" b="0" i="0" dirty="0"/>
            <a:t>The</a:t>
          </a:r>
          <a:r>
            <a:rPr lang="en-GB" sz="1050" b="0" i="0" dirty="0"/>
            <a:t> Year of the Rabbit </a:t>
          </a:r>
          <a:r>
            <a:rPr lang="en-GB" sz="1050" b="0" i="0" dirty="0" err="1"/>
            <a:t>兔年</a:t>
          </a:r>
          <a:r>
            <a:rPr lang="en-GB" sz="1050" b="0" i="0" dirty="0"/>
            <a:t> symbolizes </a:t>
          </a:r>
          <a:r>
            <a:rPr lang="en-GB" sz="1050" b="1" i="0" dirty="0"/>
            <a:t>longevity, positivity, auspiciousness, wittiness, cautiousness, cleverness, deftness and self-protection</a:t>
          </a:r>
          <a:r>
            <a:rPr lang="en-GB" sz="1050" b="0" i="0" dirty="0"/>
            <a:t>,” Li explains. The new year brings new fortunes, and in 2023, </a:t>
          </a:r>
          <a:endParaRPr lang="en-US" sz="1050" dirty="0"/>
        </a:p>
      </dgm:t>
    </dgm:pt>
    <dgm:pt modelId="{12E4418F-CFC3-4595-8385-A759A011D6C8}" type="parTrans" cxnId="{C75ADAE5-5CB2-434B-8857-4A3B02B891E0}">
      <dgm:prSet/>
      <dgm:spPr/>
      <dgm:t>
        <a:bodyPr/>
        <a:lstStyle/>
        <a:p>
          <a:endParaRPr lang="en-US"/>
        </a:p>
      </dgm:t>
    </dgm:pt>
    <dgm:pt modelId="{C93CB895-3E0A-4BDF-B059-75BDAF2C6140}" type="sibTrans" cxnId="{C75ADAE5-5CB2-434B-8857-4A3B02B891E0}">
      <dgm:prSet/>
      <dgm:spPr/>
      <dgm:t>
        <a:bodyPr/>
        <a:lstStyle/>
        <a:p>
          <a:endParaRPr lang="en-US"/>
        </a:p>
      </dgm:t>
    </dgm:pt>
    <dgm:pt modelId="{104801BD-5A61-4884-9535-674FBE6B414E}">
      <dgm:prSet custT="1"/>
      <dgm:spPr/>
      <dgm:t>
        <a:bodyPr/>
        <a:lstStyle/>
        <a:p>
          <a:r>
            <a:rPr lang="en-GB" sz="1050" b="0" i="0" dirty="0"/>
            <a:t>Each new year in the lunar calendar, which the holiday is based on, is represented by one of 12 animals in the Chinese zodiac: rat, ox, tiger, rabbit, dragon, snake, horse, sheep, monkey, rooster, dog, or pig</a:t>
          </a:r>
          <a:r>
            <a:rPr lang="en-GB" sz="1000" b="0" i="0" dirty="0"/>
            <a:t>. </a:t>
          </a:r>
          <a:endParaRPr lang="en-US" sz="1000" dirty="0"/>
        </a:p>
      </dgm:t>
    </dgm:pt>
    <dgm:pt modelId="{E1A0DA3D-5A7F-44EF-9112-090A37AF7178}" type="parTrans" cxnId="{EBDF8B44-CB2D-441C-AA29-F9D2DA4C69D4}">
      <dgm:prSet/>
      <dgm:spPr/>
      <dgm:t>
        <a:bodyPr/>
        <a:lstStyle/>
        <a:p>
          <a:endParaRPr lang="en-US"/>
        </a:p>
      </dgm:t>
    </dgm:pt>
    <dgm:pt modelId="{591D1559-5DCE-4237-AAE9-1A3C3A984DAC}" type="sibTrans" cxnId="{EBDF8B44-CB2D-441C-AA29-F9D2DA4C69D4}">
      <dgm:prSet/>
      <dgm:spPr/>
      <dgm:t>
        <a:bodyPr/>
        <a:lstStyle/>
        <a:p>
          <a:endParaRPr lang="en-US"/>
        </a:p>
      </dgm:t>
    </dgm:pt>
    <dgm:pt modelId="{1CA29468-BC85-4FED-A09C-762C0962132C}">
      <dgm:prSet/>
      <dgm:spPr/>
      <dgm:t>
        <a:bodyPr/>
        <a:lstStyle/>
        <a:p>
          <a:r>
            <a:rPr lang="en-GB" b="0" i="0" dirty="0"/>
            <a:t>“On his birthday, he called together all the animals of the land to a race. Twelve (although some say 13) showed up,” Lauren </a:t>
          </a:r>
          <a:r>
            <a:rPr lang="en-GB" b="0" i="0" dirty="0" err="1"/>
            <a:t>Nechamkin</a:t>
          </a:r>
          <a:r>
            <a:rPr lang="en-GB" b="0" i="0" dirty="0"/>
            <a:t>, Director of Education at the </a:t>
          </a:r>
          <a:r>
            <a:rPr lang="en-GB" b="0" i="0" dirty="0">
              <a:hlinkClick xmlns:r="http://schemas.openxmlformats.org/officeDocument/2006/relationships" r:id="rId1"/>
            </a:rPr>
            <a:t>Museum of Chinese in America</a:t>
          </a:r>
          <a:r>
            <a:rPr lang="en-GB" b="0" i="0" dirty="0"/>
            <a:t> and Nora Chen, Education Manager at the Museum of Chinese in America.</a:t>
          </a:r>
          <a:endParaRPr lang="en-US" dirty="0"/>
        </a:p>
      </dgm:t>
    </dgm:pt>
    <dgm:pt modelId="{6B02737C-7265-4199-96B1-9B022BD90ECF}" type="parTrans" cxnId="{83EF5C36-F8EB-4859-9A98-04E4863C1965}">
      <dgm:prSet/>
      <dgm:spPr/>
      <dgm:t>
        <a:bodyPr/>
        <a:lstStyle/>
        <a:p>
          <a:endParaRPr lang="en-US"/>
        </a:p>
      </dgm:t>
    </dgm:pt>
    <dgm:pt modelId="{967E8765-3220-41D5-B131-5C6BB1DCB9DB}" type="sibTrans" cxnId="{83EF5C36-F8EB-4859-9A98-04E4863C1965}">
      <dgm:prSet/>
      <dgm:spPr/>
      <dgm:t>
        <a:bodyPr/>
        <a:lstStyle/>
        <a:p>
          <a:endParaRPr lang="en-US"/>
        </a:p>
      </dgm:t>
    </dgm:pt>
    <dgm:pt modelId="{38BCCC1A-54F2-44A4-830B-7DD82DFCA006}" type="pres">
      <dgm:prSet presAssocID="{F8778140-11D8-49D2-8785-2D1DB252ECA4}" presName="diagram" presStyleCnt="0">
        <dgm:presLayoutVars>
          <dgm:dir/>
          <dgm:resizeHandles val="exact"/>
        </dgm:presLayoutVars>
      </dgm:prSet>
      <dgm:spPr/>
    </dgm:pt>
    <dgm:pt modelId="{B367454B-022C-4FAA-8958-DD370CF2B191}" type="pres">
      <dgm:prSet presAssocID="{F48F7EBD-A979-42F3-AAA6-0568DDC49B0D}" presName="node" presStyleLbl="node1" presStyleIdx="0" presStyleCnt="3">
        <dgm:presLayoutVars>
          <dgm:bulletEnabled val="1"/>
        </dgm:presLayoutVars>
      </dgm:prSet>
      <dgm:spPr/>
    </dgm:pt>
    <dgm:pt modelId="{80A82DBC-6AC9-4251-B328-140CC2A2A615}" type="pres">
      <dgm:prSet presAssocID="{C93CB895-3E0A-4BDF-B059-75BDAF2C6140}" presName="sibTrans" presStyleLbl="sibTrans2D1" presStyleIdx="0" presStyleCnt="2"/>
      <dgm:spPr/>
    </dgm:pt>
    <dgm:pt modelId="{CC112A4F-4F21-4E39-A1EA-703C60799397}" type="pres">
      <dgm:prSet presAssocID="{C93CB895-3E0A-4BDF-B059-75BDAF2C6140}" presName="connectorText" presStyleLbl="sibTrans2D1" presStyleIdx="0" presStyleCnt="2"/>
      <dgm:spPr/>
    </dgm:pt>
    <dgm:pt modelId="{A49E6479-36B7-4DC7-9528-3C365C42E9E9}" type="pres">
      <dgm:prSet presAssocID="{104801BD-5A61-4884-9535-674FBE6B414E}" presName="node" presStyleLbl="node1" presStyleIdx="1" presStyleCnt="3">
        <dgm:presLayoutVars>
          <dgm:bulletEnabled val="1"/>
        </dgm:presLayoutVars>
      </dgm:prSet>
      <dgm:spPr/>
    </dgm:pt>
    <dgm:pt modelId="{E59BFE3B-7369-484B-8866-69D4C2F4F343}" type="pres">
      <dgm:prSet presAssocID="{591D1559-5DCE-4237-AAE9-1A3C3A984DAC}" presName="sibTrans" presStyleLbl="sibTrans2D1" presStyleIdx="1" presStyleCnt="2"/>
      <dgm:spPr/>
    </dgm:pt>
    <dgm:pt modelId="{0D88BE23-0986-4AC3-AAB1-7AF5C27B297B}" type="pres">
      <dgm:prSet presAssocID="{591D1559-5DCE-4237-AAE9-1A3C3A984DAC}" presName="connectorText" presStyleLbl="sibTrans2D1" presStyleIdx="1" presStyleCnt="2"/>
      <dgm:spPr/>
    </dgm:pt>
    <dgm:pt modelId="{C6FF5E2C-6230-4C2A-881A-1972E8CBD261}" type="pres">
      <dgm:prSet presAssocID="{1CA29468-BC85-4FED-A09C-762C0962132C}" presName="node" presStyleLbl="node1" presStyleIdx="2" presStyleCnt="3">
        <dgm:presLayoutVars>
          <dgm:bulletEnabled val="1"/>
        </dgm:presLayoutVars>
      </dgm:prSet>
      <dgm:spPr/>
    </dgm:pt>
  </dgm:ptLst>
  <dgm:cxnLst>
    <dgm:cxn modelId="{302C7F01-7983-4933-A406-84B38C07197C}" type="presOf" srcId="{C93CB895-3E0A-4BDF-B059-75BDAF2C6140}" destId="{80A82DBC-6AC9-4251-B328-140CC2A2A615}" srcOrd="0" destOrd="0" presId="urn:microsoft.com/office/officeart/2005/8/layout/process5"/>
    <dgm:cxn modelId="{72A4A034-C56D-43A5-940A-97A25099C12A}" type="presOf" srcId="{104801BD-5A61-4884-9535-674FBE6B414E}" destId="{A49E6479-36B7-4DC7-9528-3C365C42E9E9}" srcOrd="0" destOrd="0" presId="urn:microsoft.com/office/officeart/2005/8/layout/process5"/>
    <dgm:cxn modelId="{83EF5C36-F8EB-4859-9A98-04E4863C1965}" srcId="{F8778140-11D8-49D2-8785-2D1DB252ECA4}" destId="{1CA29468-BC85-4FED-A09C-762C0962132C}" srcOrd="2" destOrd="0" parTransId="{6B02737C-7265-4199-96B1-9B022BD90ECF}" sibTransId="{967E8765-3220-41D5-B131-5C6BB1DCB9DB}"/>
    <dgm:cxn modelId="{EBDF8B44-CB2D-441C-AA29-F9D2DA4C69D4}" srcId="{F8778140-11D8-49D2-8785-2D1DB252ECA4}" destId="{104801BD-5A61-4884-9535-674FBE6B414E}" srcOrd="1" destOrd="0" parTransId="{E1A0DA3D-5A7F-44EF-9112-090A37AF7178}" sibTransId="{591D1559-5DCE-4237-AAE9-1A3C3A984DAC}"/>
    <dgm:cxn modelId="{3C34B047-D24A-4AAB-B343-BE4FBAE3CA91}" type="presOf" srcId="{1CA29468-BC85-4FED-A09C-762C0962132C}" destId="{C6FF5E2C-6230-4C2A-881A-1972E8CBD261}" srcOrd="0" destOrd="0" presId="urn:microsoft.com/office/officeart/2005/8/layout/process5"/>
    <dgm:cxn modelId="{BDD3CAB2-74D3-41EC-AC8E-47909147E527}" type="presOf" srcId="{591D1559-5DCE-4237-AAE9-1A3C3A984DAC}" destId="{E59BFE3B-7369-484B-8866-69D4C2F4F343}" srcOrd="0" destOrd="0" presId="urn:microsoft.com/office/officeart/2005/8/layout/process5"/>
    <dgm:cxn modelId="{58CA05BC-D669-436B-8D66-BADCBCBC0ED5}" type="presOf" srcId="{F48F7EBD-A979-42F3-AAA6-0568DDC49B0D}" destId="{B367454B-022C-4FAA-8958-DD370CF2B191}" srcOrd="0" destOrd="0" presId="urn:microsoft.com/office/officeart/2005/8/layout/process5"/>
    <dgm:cxn modelId="{9A840CC2-266A-4C9E-8A36-52EC4E0BE9E1}" type="presOf" srcId="{F8778140-11D8-49D2-8785-2D1DB252ECA4}" destId="{38BCCC1A-54F2-44A4-830B-7DD82DFCA006}" srcOrd="0" destOrd="0" presId="urn:microsoft.com/office/officeart/2005/8/layout/process5"/>
    <dgm:cxn modelId="{B14D6ED5-61C6-4CF7-A3C9-A91CA96C0C46}" type="presOf" srcId="{591D1559-5DCE-4237-AAE9-1A3C3A984DAC}" destId="{0D88BE23-0986-4AC3-AAB1-7AF5C27B297B}" srcOrd="1" destOrd="0" presId="urn:microsoft.com/office/officeart/2005/8/layout/process5"/>
    <dgm:cxn modelId="{47802EE4-9768-4762-A4D6-B527E012C44A}" type="presOf" srcId="{C93CB895-3E0A-4BDF-B059-75BDAF2C6140}" destId="{CC112A4F-4F21-4E39-A1EA-703C60799397}" srcOrd="1" destOrd="0" presId="urn:microsoft.com/office/officeart/2005/8/layout/process5"/>
    <dgm:cxn modelId="{C75ADAE5-5CB2-434B-8857-4A3B02B891E0}" srcId="{F8778140-11D8-49D2-8785-2D1DB252ECA4}" destId="{F48F7EBD-A979-42F3-AAA6-0568DDC49B0D}" srcOrd="0" destOrd="0" parTransId="{12E4418F-CFC3-4595-8385-A759A011D6C8}" sibTransId="{C93CB895-3E0A-4BDF-B059-75BDAF2C6140}"/>
    <dgm:cxn modelId="{7E173C91-1E0B-457E-AEDC-2A653F60AA22}" type="presParOf" srcId="{38BCCC1A-54F2-44A4-830B-7DD82DFCA006}" destId="{B367454B-022C-4FAA-8958-DD370CF2B191}" srcOrd="0" destOrd="0" presId="urn:microsoft.com/office/officeart/2005/8/layout/process5"/>
    <dgm:cxn modelId="{888452C4-A1C0-46B6-B50E-CA0F4CF58FA4}" type="presParOf" srcId="{38BCCC1A-54F2-44A4-830B-7DD82DFCA006}" destId="{80A82DBC-6AC9-4251-B328-140CC2A2A615}" srcOrd="1" destOrd="0" presId="urn:microsoft.com/office/officeart/2005/8/layout/process5"/>
    <dgm:cxn modelId="{564B9384-98F3-4CB8-9126-61FABB8BAC3B}" type="presParOf" srcId="{80A82DBC-6AC9-4251-B328-140CC2A2A615}" destId="{CC112A4F-4F21-4E39-A1EA-703C60799397}" srcOrd="0" destOrd="0" presId="urn:microsoft.com/office/officeart/2005/8/layout/process5"/>
    <dgm:cxn modelId="{216798D9-3B15-4A15-9248-6AECB50B2D8B}" type="presParOf" srcId="{38BCCC1A-54F2-44A4-830B-7DD82DFCA006}" destId="{A49E6479-36B7-4DC7-9528-3C365C42E9E9}" srcOrd="2" destOrd="0" presId="urn:microsoft.com/office/officeart/2005/8/layout/process5"/>
    <dgm:cxn modelId="{D8D68FA6-9C7A-49C5-9AD2-3B1CD29718D4}" type="presParOf" srcId="{38BCCC1A-54F2-44A4-830B-7DD82DFCA006}" destId="{E59BFE3B-7369-484B-8866-69D4C2F4F343}" srcOrd="3" destOrd="0" presId="urn:microsoft.com/office/officeart/2005/8/layout/process5"/>
    <dgm:cxn modelId="{584831AC-2A40-4ED5-9B79-2D0A133C11C0}" type="presParOf" srcId="{E59BFE3B-7369-484B-8866-69D4C2F4F343}" destId="{0D88BE23-0986-4AC3-AAB1-7AF5C27B297B}" srcOrd="0" destOrd="0" presId="urn:microsoft.com/office/officeart/2005/8/layout/process5"/>
    <dgm:cxn modelId="{A7438E65-AA0E-4948-8A42-1C56F1BC97BB}" type="presParOf" srcId="{38BCCC1A-54F2-44A4-830B-7DD82DFCA006}" destId="{C6FF5E2C-6230-4C2A-881A-1972E8CBD261}" srcOrd="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AF88B7-D2F9-40F7-A8E5-74012D7E66D4}">
      <dsp:nvSpPr>
        <dsp:cNvPr id="0" name=""/>
        <dsp:cNvSpPr/>
      </dsp:nvSpPr>
      <dsp:spPr>
        <a:xfrm>
          <a:off x="0" y="1010933"/>
          <a:ext cx="6263640" cy="52767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b="0" i="0" kern="1200" dirty="0"/>
            <a:t>putting up decorations,</a:t>
          </a:r>
          <a:endParaRPr lang="en-US" sz="2200" kern="1200" dirty="0"/>
        </a:p>
      </dsp:txBody>
      <dsp:txXfrm>
        <a:off x="25759" y="1036692"/>
        <a:ext cx="6212122" cy="476152"/>
      </dsp:txXfrm>
    </dsp:sp>
    <dsp:sp modelId="{A93AC698-1CE9-4B35-AE33-6D2C6CC2CAF5}">
      <dsp:nvSpPr>
        <dsp:cNvPr id="0" name=""/>
        <dsp:cNvSpPr/>
      </dsp:nvSpPr>
      <dsp:spPr>
        <a:xfrm>
          <a:off x="0" y="1601963"/>
          <a:ext cx="6263640" cy="527670"/>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b="0" i="0" kern="1200"/>
            <a:t>offering sacrifices to ancestors,</a:t>
          </a:r>
          <a:endParaRPr lang="en-US" sz="2200" kern="1200"/>
        </a:p>
      </dsp:txBody>
      <dsp:txXfrm>
        <a:off x="25759" y="1627722"/>
        <a:ext cx="6212122" cy="476152"/>
      </dsp:txXfrm>
    </dsp:sp>
    <dsp:sp modelId="{5462361A-C2E7-4423-9C17-692526796BF6}">
      <dsp:nvSpPr>
        <dsp:cNvPr id="0" name=""/>
        <dsp:cNvSpPr/>
      </dsp:nvSpPr>
      <dsp:spPr>
        <a:xfrm>
          <a:off x="0" y="2192993"/>
          <a:ext cx="6263640" cy="527670"/>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b="0" i="0" kern="1200"/>
            <a:t>eating reunion dinner with family on New Year's Eve,</a:t>
          </a:r>
          <a:endParaRPr lang="en-US" sz="2200" kern="1200"/>
        </a:p>
      </dsp:txBody>
      <dsp:txXfrm>
        <a:off x="25759" y="2218752"/>
        <a:ext cx="6212122" cy="476152"/>
      </dsp:txXfrm>
    </dsp:sp>
    <dsp:sp modelId="{EA90AF91-ACE8-458A-9DF9-5B858D57D359}">
      <dsp:nvSpPr>
        <dsp:cNvPr id="0" name=""/>
        <dsp:cNvSpPr/>
      </dsp:nvSpPr>
      <dsp:spPr>
        <a:xfrm>
          <a:off x="0" y="2784024"/>
          <a:ext cx="6263640" cy="527670"/>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b="0" i="0" kern="1200"/>
            <a:t>giving red envelopes and other gifts,</a:t>
          </a:r>
          <a:endParaRPr lang="en-US" sz="2200" kern="1200"/>
        </a:p>
      </dsp:txBody>
      <dsp:txXfrm>
        <a:off x="25759" y="2809783"/>
        <a:ext cx="6212122" cy="476152"/>
      </dsp:txXfrm>
    </dsp:sp>
    <dsp:sp modelId="{1F981193-DBF1-41DA-B426-C0FC0EFC8C78}">
      <dsp:nvSpPr>
        <dsp:cNvPr id="0" name=""/>
        <dsp:cNvSpPr/>
      </dsp:nvSpPr>
      <dsp:spPr>
        <a:xfrm>
          <a:off x="0" y="3375054"/>
          <a:ext cx="6263640" cy="527670"/>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b="0" i="0" kern="1200"/>
            <a:t>firecrackers and fireworks, and.</a:t>
          </a:r>
          <a:endParaRPr lang="en-US" sz="2200" kern="1200"/>
        </a:p>
      </dsp:txBody>
      <dsp:txXfrm>
        <a:off x="25759" y="3400813"/>
        <a:ext cx="6212122" cy="476152"/>
      </dsp:txXfrm>
    </dsp:sp>
    <dsp:sp modelId="{39694F44-2DE8-45BC-875B-771EB29EA033}">
      <dsp:nvSpPr>
        <dsp:cNvPr id="0" name=""/>
        <dsp:cNvSpPr/>
      </dsp:nvSpPr>
      <dsp:spPr>
        <a:xfrm>
          <a:off x="0" y="3966084"/>
          <a:ext cx="6263640" cy="52767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b="0" i="0" kern="1200"/>
            <a:t>watching lion and dragon dances.</a:t>
          </a:r>
          <a:endParaRPr lang="en-US" sz="2200" kern="1200"/>
        </a:p>
      </dsp:txBody>
      <dsp:txXfrm>
        <a:off x="25759" y="3991843"/>
        <a:ext cx="6212122" cy="4761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7454B-022C-4FAA-8958-DD370CF2B191}">
      <dsp:nvSpPr>
        <dsp:cNvPr id="0" name=""/>
        <dsp:cNvSpPr/>
      </dsp:nvSpPr>
      <dsp:spPr>
        <a:xfrm>
          <a:off x="9242" y="1346949"/>
          <a:ext cx="2762398" cy="165743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0" i="0" kern="1200" dirty="0"/>
            <a:t>The</a:t>
          </a:r>
          <a:r>
            <a:rPr lang="en-GB" sz="1050" b="0" i="0" kern="1200" dirty="0"/>
            <a:t> Year of the Rabbit </a:t>
          </a:r>
          <a:r>
            <a:rPr lang="en-GB" sz="1050" b="0" i="0" kern="1200" dirty="0" err="1"/>
            <a:t>兔年</a:t>
          </a:r>
          <a:r>
            <a:rPr lang="en-GB" sz="1050" b="0" i="0" kern="1200" dirty="0"/>
            <a:t> symbolizes </a:t>
          </a:r>
          <a:r>
            <a:rPr lang="en-GB" sz="1050" b="1" i="0" kern="1200" dirty="0"/>
            <a:t>longevity, positivity, auspiciousness, wittiness, cautiousness, cleverness, deftness and self-protection</a:t>
          </a:r>
          <a:r>
            <a:rPr lang="en-GB" sz="1050" b="0" i="0" kern="1200" dirty="0"/>
            <a:t>,” Li explains. The new year brings new fortunes, and in 2023, </a:t>
          </a:r>
          <a:endParaRPr lang="en-US" sz="1050" kern="1200" dirty="0"/>
        </a:p>
      </dsp:txBody>
      <dsp:txXfrm>
        <a:off x="57787" y="1395494"/>
        <a:ext cx="2665308" cy="1560349"/>
      </dsp:txXfrm>
    </dsp:sp>
    <dsp:sp modelId="{80A82DBC-6AC9-4251-B328-140CC2A2A615}">
      <dsp:nvSpPr>
        <dsp:cNvPr id="0" name=""/>
        <dsp:cNvSpPr/>
      </dsp:nvSpPr>
      <dsp:spPr>
        <a:xfrm>
          <a:off x="3014732" y="1833131"/>
          <a:ext cx="585628" cy="68507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014732" y="1970146"/>
        <a:ext cx="409940" cy="411044"/>
      </dsp:txXfrm>
    </dsp:sp>
    <dsp:sp modelId="{A49E6479-36B7-4DC7-9528-3C365C42E9E9}">
      <dsp:nvSpPr>
        <dsp:cNvPr id="0" name=""/>
        <dsp:cNvSpPr/>
      </dsp:nvSpPr>
      <dsp:spPr>
        <a:xfrm>
          <a:off x="3876600" y="1346949"/>
          <a:ext cx="2762398" cy="165743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GB" sz="1050" b="0" i="0" kern="1200" dirty="0"/>
            <a:t>Each new year in the lunar calendar, which the holiday is based on, is represented by one of 12 animals in the Chinese zodiac: rat, ox, tiger, rabbit, dragon, snake, horse, sheep, monkey, rooster, dog, or pig</a:t>
          </a:r>
          <a:r>
            <a:rPr lang="en-GB" sz="1000" b="0" i="0" kern="1200" dirty="0"/>
            <a:t>. </a:t>
          </a:r>
          <a:endParaRPr lang="en-US" sz="1000" kern="1200" dirty="0"/>
        </a:p>
      </dsp:txBody>
      <dsp:txXfrm>
        <a:off x="3925145" y="1395494"/>
        <a:ext cx="2665308" cy="1560349"/>
      </dsp:txXfrm>
    </dsp:sp>
    <dsp:sp modelId="{E59BFE3B-7369-484B-8866-69D4C2F4F343}">
      <dsp:nvSpPr>
        <dsp:cNvPr id="0" name=""/>
        <dsp:cNvSpPr/>
      </dsp:nvSpPr>
      <dsp:spPr>
        <a:xfrm>
          <a:off x="6882090" y="1833131"/>
          <a:ext cx="585628" cy="68507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6882090" y="1970146"/>
        <a:ext cx="409940" cy="411044"/>
      </dsp:txXfrm>
    </dsp:sp>
    <dsp:sp modelId="{C6FF5E2C-6230-4C2A-881A-1972E8CBD261}">
      <dsp:nvSpPr>
        <dsp:cNvPr id="0" name=""/>
        <dsp:cNvSpPr/>
      </dsp:nvSpPr>
      <dsp:spPr>
        <a:xfrm>
          <a:off x="7743958" y="1346949"/>
          <a:ext cx="2762398" cy="165743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0" i="0" kern="1200" dirty="0"/>
            <a:t>“On his birthday, he called together all the animals of the land to a race. Twelve (although some say 13) showed up,” Lauren </a:t>
          </a:r>
          <a:r>
            <a:rPr lang="en-GB" sz="1300" b="0" i="0" kern="1200" dirty="0" err="1"/>
            <a:t>Nechamkin</a:t>
          </a:r>
          <a:r>
            <a:rPr lang="en-GB" sz="1300" b="0" i="0" kern="1200" dirty="0"/>
            <a:t>, Director of Education at the </a:t>
          </a:r>
          <a:r>
            <a:rPr lang="en-GB" sz="1300" b="0" i="0" kern="1200" dirty="0">
              <a:hlinkClick xmlns:r="http://schemas.openxmlformats.org/officeDocument/2006/relationships" r:id="rId1"/>
            </a:rPr>
            <a:t>Museum of Chinese in America</a:t>
          </a:r>
          <a:r>
            <a:rPr lang="en-GB" sz="1300" b="0" i="0" kern="1200" dirty="0"/>
            <a:t> and Nora Chen, Education Manager at the Museum of Chinese in America.</a:t>
          </a:r>
          <a:endParaRPr lang="en-US" sz="1300" kern="1200" dirty="0"/>
        </a:p>
      </dsp:txBody>
      <dsp:txXfrm>
        <a:off x="7792503" y="1395494"/>
        <a:ext cx="2665308" cy="156034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67A27-5EC0-4504-84B1-4CA48A1BAF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0E072E5-93B1-4E28-892C-00A21ABFE4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E28BB8B-3B40-4FC2-A59C-2206F1FE47B8}"/>
              </a:ext>
            </a:extLst>
          </p:cNvPr>
          <p:cNvSpPr>
            <a:spLocks noGrp="1"/>
          </p:cNvSpPr>
          <p:nvPr>
            <p:ph type="dt" sz="half" idx="10"/>
          </p:nvPr>
        </p:nvSpPr>
        <p:spPr/>
        <p:txBody>
          <a:bodyPr/>
          <a:lstStyle/>
          <a:p>
            <a:fld id="{B9078B44-8647-4138-AE9F-94F2B4AAE04A}" type="datetimeFigureOut">
              <a:rPr lang="en-GB" smtClean="0"/>
              <a:t>18/01/2023</a:t>
            </a:fld>
            <a:endParaRPr lang="en-GB"/>
          </a:p>
        </p:txBody>
      </p:sp>
      <p:sp>
        <p:nvSpPr>
          <p:cNvPr id="5" name="Footer Placeholder 4">
            <a:extLst>
              <a:ext uri="{FF2B5EF4-FFF2-40B4-BE49-F238E27FC236}">
                <a16:creationId xmlns:a16="http://schemas.microsoft.com/office/drawing/2014/main" id="{5143D9F7-393D-469A-9637-E234C05B11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A0CE49-5D14-4949-B434-17C892C03453}"/>
              </a:ext>
            </a:extLst>
          </p:cNvPr>
          <p:cNvSpPr>
            <a:spLocks noGrp="1"/>
          </p:cNvSpPr>
          <p:nvPr>
            <p:ph type="sldNum" sz="quarter" idx="12"/>
          </p:nvPr>
        </p:nvSpPr>
        <p:spPr/>
        <p:txBody>
          <a:bodyPr/>
          <a:lstStyle/>
          <a:p>
            <a:fld id="{586BA643-D0E4-4E35-8AD5-C60C7DA91490}" type="slidenum">
              <a:rPr lang="en-GB" smtClean="0"/>
              <a:t>‹#›</a:t>
            </a:fld>
            <a:endParaRPr lang="en-GB"/>
          </a:p>
        </p:txBody>
      </p:sp>
    </p:spTree>
    <p:extLst>
      <p:ext uri="{BB962C8B-B14F-4D97-AF65-F5344CB8AC3E}">
        <p14:creationId xmlns:p14="http://schemas.microsoft.com/office/powerpoint/2010/main" val="464439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EB2C2-DE53-4084-A9E2-56DC2342F28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8E357F1-1CBF-44C9-8885-EA34EA73E0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E5A75C-021A-42CD-B5FA-3571209CC22F}"/>
              </a:ext>
            </a:extLst>
          </p:cNvPr>
          <p:cNvSpPr>
            <a:spLocks noGrp="1"/>
          </p:cNvSpPr>
          <p:nvPr>
            <p:ph type="dt" sz="half" idx="10"/>
          </p:nvPr>
        </p:nvSpPr>
        <p:spPr/>
        <p:txBody>
          <a:bodyPr/>
          <a:lstStyle/>
          <a:p>
            <a:fld id="{B9078B44-8647-4138-AE9F-94F2B4AAE04A}" type="datetimeFigureOut">
              <a:rPr lang="en-GB" smtClean="0"/>
              <a:t>18/01/2023</a:t>
            </a:fld>
            <a:endParaRPr lang="en-GB"/>
          </a:p>
        </p:txBody>
      </p:sp>
      <p:sp>
        <p:nvSpPr>
          <p:cNvPr id="5" name="Footer Placeholder 4">
            <a:extLst>
              <a:ext uri="{FF2B5EF4-FFF2-40B4-BE49-F238E27FC236}">
                <a16:creationId xmlns:a16="http://schemas.microsoft.com/office/drawing/2014/main" id="{6B31439F-A922-4726-855D-DEA21F0743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2B0E41-506D-42B5-84B8-FA0E6D49FFA1}"/>
              </a:ext>
            </a:extLst>
          </p:cNvPr>
          <p:cNvSpPr>
            <a:spLocks noGrp="1"/>
          </p:cNvSpPr>
          <p:nvPr>
            <p:ph type="sldNum" sz="quarter" idx="12"/>
          </p:nvPr>
        </p:nvSpPr>
        <p:spPr/>
        <p:txBody>
          <a:bodyPr/>
          <a:lstStyle/>
          <a:p>
            <a:fld id="{586BA643-D0E4-4E35-8AD5-C60C7DA91490}" type="slidenum">
              <a:rPr lang="en-GB" smtClean="0"/>
              <a:t>‹#›</a:t>
            </a:fld>
            <a:endParaRPr lang="en-GB"/>
          </a:p>
        </p:txBody>
      </p:sp>
    </p:spTree>
    <p:extLst>
      <p:ext uri="{BB962C8B-B14F-4D97-AF65-F5344CB8AC3E}">
        <p14:creationId xmlns:p14="http://schemas.microsoft.com/office/powerpoint/2010/main" val="2573058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6485A1-CC66-43B9-B657-1CF3EF00941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979B2F-AE19-4425-9846-72EA02CCB8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14BAFD-732D-4609-A727-F2FD642B3595}"/>
              </a:ext>
            </a:extLst>
          </p:cNvPr>
          <p:cNvSpPr>
            <a:spLocks noGrp="1"/>
          </p:cNvSpPr>
          <p:nvPr>
            <p:ph type="dt" sz="half" idx="10"/>
          </p:nvPr>
        </p:nvSpPr>
        <p:spPr/>
        <p:txBody>
          <a:bodyPr/>
          <a:lstStyle/>
          <a:p>
            <a:fld id="{B9078B44-8647-4138-AE9F-94F2B4AAE04A}" type="datetimeFigureOut">
              <a:rPr lang="en-GB" smtClean="0"/>
              <a:t>18/01/2023</a:t>
            </a:fld>
            <a:endParaRPr lang="en-GB"/>
          </a:p>
        </p:txBody>
      </p:sp>
      <p:sp>
        <p:nvSpPr>
          <p:cNvPr id="5" name="Footer Placeholder 4">
            <a:extLst>
              <a:ext uri="{FF2B5EF4-FFF2-40B4-BE49-F238E27FC236}">
                <a16:creationId xmlns:a16="http://schemas.microsoft.com/office/drawing/2014/main" id="{FC23E9CA-C9F3-46B3-81B1-7DE2C1948E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353F72-116D-4799-B8B6-5C30BE63F527}"/>
              </a:ext>
            </a:extLst>
          </p:cNvPr>
          <p:cNvSpPr>
            <a:spLocks noGrp="1"/>
          </p:cNvSpPr>
          <p:nvPr>
            <p:ph type="sldNum" sz="quarter" idx="12"/>
          </p:nvPr>
        </p:nvSpPr>
        <p:spPr/>
        <p:txBody>
          <a:bodyPr/>
          <a:lstStyle/>
          <a:p>
            <a:fld id="{586BA643-D0E4-4E35-8AD5-C60C7DA91490}" type="slidenum">
              <a:rPr lang="en-GB" smtClean="0"/>
              <a:t>‹#›</a:t>
            </a:fld>
            <a:endParaRPr lang="en-GB"/>
          </a:p>
        </p:txBody>
      </p:sp>
    </p:spTree>
    <p:extLst>
      <p:ext uri="{BB962C8B-B14F-4D97-AF65-F5344CB8AC3E}">
        <p14:creationId xmlns:p14="http://schemas.microsoft.com/office/powerpoint/2010/main" val="1627765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02067-0E81-4D96-BF26-D489BAC360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4A68B38-8F3A-40E2-86B1-0FC435A039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0E461E-BE06-461C-BDA7-BE7A1FF7E754}"/>
              </a:ext>
            </a:extLst>
          </p:cNvPr>
          <p:cNvSpPr>
            <a:spLocks noGrp="1"/>
          </p:cNvSpPr>
          <p:nvPr>
            <p:ph type="dt" sz="half" idx="10"/>
          </p:nvPr>
        </p:nvSpPr>
        <p:spPr/>
        <p:txBody>
          <a:bodyPr/>
          <a:lstStyle/>
          <a:p>
            <a:fld id="{B9078B44-8647-4138-AE9F-94F2B4AAE04A}" type="datetimeFigureOut">
              <a:rPr lang="en-GB" smtClean="0"/>
              <a:t>18/01/2023</a:t>
            </a:fld>
            <a:endParaRPr lang="en-GB"/>
          </a:p>
        </p:txBody>
      </p:sp>
      <p:sp>
        <p:nvSpPr>
          <p:cNvPr id="5" name="Footer Placeholder 4">
            <a:extLst>
              <a:ext uri="{FF2B5EF4-FFF2-40B4-BE49-F238E27FC236}">
                <a16:creationId xmlns:a16="http://schemas.microsoft.com/office/drawing/2014/main" id="{194956F6-84D9-4099-ADD2-940108C8AB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8B9D29-65D9-4B9C-8F23-DADCA166AE3F}"/>
              </a:ext>
            </a:extLst>
          </p:cNvPr>
          <p:cNvSpPr>
            <a:spLocks noGrp="1"/>
          </p:cNvSpPr>
          <p:nvPr>
            <p:ph type="sldNum" sz="quarter" idx="12"/>
          </p:nvPr>
        </p:nvSpPr>
        <p:spPr/>
        <p:txBody>
          <a:bodyPr/>
          <a:lstStyle/>
          <a:p>
            <a:fld id="{586BA643-D0E4-4E35-8AD5-C60C7DA91490}" type="slidenum">
              <a:rPr lang="en-GB" smtClean="0"/>
              <a:t>‹#›</a:t>
            </a:fld>
            <a:endParaRPr lang="en-GB"/>
          </a:p>
        </p:txBody>
      </p:sp>
    </p:spTree>
    <p:extLst>
      <p:ext uri="{BB962C8B-B14F-4D97-AF65-F5344CB8AC3E}">
        <p14:creationId xmlns:p14="http://schemas.microsoft.com/office/powerpoint/2010/main" val="1466167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E349D-5F92-4393-9A38-CF7AB52F84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3F25C4-9FEC-426B-92DD-FA41E6FF76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6A6509-953C-4A35-A53A-93BAFFF010F0}"/>
              </a:ext>
            </a:extLst>
          </p:cNvPr>
          <p:cNvSpPr>
            <a:spLocks noGrp="1"/>
          </p:cNvSpPr>
          <p:nvPr>
            <p:ph type="dt" sz="half" idx="10"/>
          </p:nvPr>
        </p:nvSpPr>
        <p:spPr/>
        <p:txBody>
          <a:bodyPr/>
          <a:lstStyle/>
          <a:p>
            <a:fld id="{B9078B44-8647-4138-AE9F-94F2B4AAE04A}" type="datetimeFigureOut">
              <a:rPr lang="en-GB" smtClean="0"/>
              <a:t>18/01/2023</a:t>
            </a:fld>
            <a:endParaRPr lang="en-GB"/>
          </a:p>
        </p:txBody>
      </p:sp>
      <p:sp>
        <p:nvSpPr>
          <p:cNvPr id="5" name="Footer Placeholder 4">
            <a:extLst>
              <a:ext uri="{FF2B5EF4-FFF2-40B4-BE49-F238E27FC236}">
                <a16:creationId xmlns:a16="http://schemas.microsoft.com/office/drawing/2014/main" id="{8DF33307-E2CD-4B7B-B3D0-747CA84609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DB132D-B652-40DD-9DB4-26946164C247}"/>
              </a:ext>
            </a:extLst>
          </p:cNvPr>
          <p:cNvSpPr>
            <a:spLocks noGrp="1"/>
          </p:cNvSpPr>
          <p:nvPr>
            <p:ph type="sldNum" sz="quarter" idx="12"/>
          </p:nvPr>
        </p:nvSpPr>
        <p:spPr/>
        <p:txBody>
          <a:bodyPr/>
          <a:lstStyle/>
          <a:p>
            <a:fld id="{586BA643-D0E4-4E35-8AD5-C60C7DA91490}" type="slidenum">
              <a:rPr lang="en-GB" smtClean="0"/>
              <a:t>‹#›</a:t>
            </a:fld>
            <a:endParaRPr lang="en-GB"/>
          </a:p>
        </p:txBody>
      </p:sp>
    </p:spTree>
    <p:extLst>
      <p:ext uri="{BB962C8B-B14F-4D97-AF65-F5344CB8AC3E}">
        <p14:creationId xmlns:p14="http://schemas.microsoft.com/office/powerpoint/2010/main" val="3531156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F4369-47E6-4F0B-A3A4-842ECFACBE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C375F2-6D05-4FBE-92A0-1B6A79EA9D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BADB184-D0A5-4D79-A6EC-FC95D19F03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9814CE3-7556-4174-BD74-5F1B439CA5FE}"/>
              </a:ext>
            </a:extLst>
          </p:cNvPr>
          <p:cNvSpPr>
            <a:spLocks noGrp="1"/>
          </p:cNvSpPr>
          <p:nvPr>
            <p:ph type="dt" sz="half" idx="10"/>
          </p:nvPr>
        </p:nvSpPr>
        <p:spPr/>
        <p:txBody>
          <a:bodyPr/>
          <a:lstStyle/>
          <a:p>
            <a:fld id="{B9078B44-8647-4138-AE9F-94F2B4AAE04A}" type="datetimeFigureOut">
              <a:rPr lang="en-GB" smtClean="0"/>
              <a:t>18/01/2023</a:t>
            </a:fld>
            <a:endParaRPr lang="en-GB"/>
          </a:p>
        </p:txBody>
      </p:sp>
      <p:sp>
        <p:nvSpPr>
          <p:cNvPr id="6" name="Footer Placeholder 5">
            <a:extLst>
              <a:ext uri="{FF2B5EF4-FFF2-40B4-BE49-F238E27FC236}">
                <a16:creationId xmlns:a16="http://schemas.microsoft.com/office/drawing/2014/main" id="{1D8CD932-4040-482D-85DD-9315E30F31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CC0BF6B-B3C8-4DE8-B47B-607D007A046A}"/>
              </a:ext>
            </a:extLst>
          </p:cNvPr>
          <p:cNvSpPr>
            <a:spLocks noGrp="1"/>
          </p:cNvSpPr>
          <p:nvPr>
            <p:ph type="sldNum" sz="quarter" idx="12"/>
          </p:nvPr>
        </p:nvSpPr>
        <p:spPr/>
        <p:txBody>
          <a:bodyPr/>
          <a:lstStyle/>
          <a:p>
            <a:fld id="{586BA643-D0E4-4E35-8AD5-C60C7DA91490}" type="slidenum">
              <a:rPr lang="en-GB" smtClean="0"/>
              <a:t>‹#›</a:t>
            </a:fld>
            <a:endParaRPr lang="en-GB"/>
          </a:p>
        </p:txBody>
      </p:sp>
    </p:spTree>
    <p:extLst>
      <p:ext uri="{BB962C8B-B14F-4D97-AF65-F5344CB8AC3E}">
        <p14:creationId xmlns:p14="http://schemas.microsoft.com/office/powerpoint/2010/main" val="1832180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819AD-F9A5-4B18-AB12-FAED15A384D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F5E6483-9EC3-408A-8277-F9C5B63A7B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772065-3799-495B-9264-F59DA52D63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E916EE9-361E-4C5C-8E36-90D348EEC6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13E8D8-05D4-4C0E-BE47-982940AD38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B836F9F-ACDA-4496-A622-1A0EC358D516}"/>
              </a:ext>
            </a:extLst>
          </p:cNvPr>
          <p:cNvSpPr>
            <a:spLocks noGrp="1"/>
          </p:cNvSpPr>
          <p:nvPr>
            <p:ph type="dt" sz="half" idx="10"/>
          </p:nvPr>
        </p:nvSpPr>
        <p:spPr/>
        <p:txBody>
          <a:bodyPr/>
          <a:lstStyle/>
          <a:p>
            <a:fld id="{B9078B44-8647-4138-AE9F-94F2B4AAE04A}" type="datetimeFigureOut">
              <a:rPr lang="en-GB" smtClean="0"/>
              <a:t>18/01/2023</a:t>
            </a:fld>
            <a:endParaRPr lang="en-GB"/>
          </a:p>
        </p:txBody>
      </p:sp>
      <p:sp>
        <p:nvSpPr>
          <p:cNvPr id="8" name="Footer Placeholder 7">
            <a:extLst>
              <a:ext uri="{FF2B5EF4-FFF2-40B4-BE49-F238E27FC236}">
                <a16:creationId xmlns:a16="http://schemas.microsoft.com/office/drawing/2014/main" id="{0DBEEF35-8609-44B5-847F-70D6E160AED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5E3DCA1-575D-47E3-B4C1-B2435C31B8DA}"/>
              </a:ext>
            </a:extLst>
          </p:cNvPr>
          <p:cNvSpPr>
            <a:spLocks noGrp="1"/>
          </p:cNvSpPr>
          <p:nvPr>
            <p:ph type="sldNum" sz="quarter" idx="12"/>
          </p:nvPr>
        </p:nvSpPr>
        <p:spPr/>
        <p:txBody>
          <a:bodyPr/>
          <a:lstStyle/>
          <a:p>
            <a:fld id="{586BA643-D0E4-4E35-8AD5-C60C7DA91490}" type="slidenum">
              <a:rPr lang="en-GB" smtClean="0"/>
              <a:t>‹#›</a:t>
            </a:fld>
            <a:endParaRPr lang="en-GB"/>
          </a:p>
        </p:txBody>
      </p:sp>
    </p:spTree>
    <p:extLst>
      <p:ext uri="{BB962C8B-B14F-4D97-AF65-F5344CB8AC3E}">
        <p14:creationId xmlns:p14="http://schemas.microsoft.com/office/powerpoint/2010/main" val="1758807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774EA-76E0-4C25-A838-C0C76651E80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2743495-5082-4AEA-ACF7-000EDA5A3EE9}"/>
              </a:ext>
            </a:extLst>
          </p:cNvPr>
          <p:cNvSpPr>
            <a:spLocks noGrp="1"/>
          </p:cNvSpPr>
          <p:nvPr>
            <p:ph type="dt" sz="half" idx="10"/>
          </p:nvPr>
        </p:nvSpPr>
        <p:spPr/>
        <p:txBody>
          <a:bodyPr/>
          <a:lstStyle/>
          <a:p>
            <a:fld id="{B9078B44-8647-4138-AE9F-94F2B4AAE04A}" type="datetimeFigureOut">
              <a:rPr lang="en-GB" smtClean="0"/>
              <a:t>18/01/2023</a:t>
            </a:fld>
            <a:endParaRPr lang="en-GB"/>
          </a:p>
        </p:txBody>
      </p:sp>
      <p:sp>
        <p:nvSpPr>
          <p:cNvPr id="4" name="Footer Placeholder 3">
            <a:extLst>
              <a:ext uri="{FF2B5EF4-FFF2-40B4-BE49-F238E27FC236}">
                <a16:creationId xmlns:a16="http://schemas.microsoft.com/office/drawing/2014/main" id="{E4AA2B8C-205B-4A3B-A054-062063EA1F7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8F58563-55FC-466E-B303-1F183C2D0509}"/>
              </a:ext>
            </a:extLst>
          </p:cNvPr>
          <p:cNvSpPr>
            <a:spLocks noGrp="1"/>
          </p:cNvSpPr>
          <p:nvPr>
            <p:ph type="sldNum" sz="quarter" idx="12"/>
          </p:nvPr>
        </p:nvSpPr>
        <p:spPr/>
        <p:txBody>
          <a:bodyPr/>
          <a:lstStyle/>
          <a:p>
            <a:fld id="{586BA643-D0E4-4E35-8AD5-C60C7DA91490}" type="slidenum">
              <a:rPr lang="en-GB" smtClean="0"/>
              <a:t>‹#›</a:t>
            </a:fld>
            <a:endParaRPr lang="en-GB"/>
          </a:p>
        </p:txBody>
      </p:sp>
    </p:spTree>
    <p:extLst>
      <p:ext uri="{BB962C8B-B14F-4D97-AF65-F5344CB8AC3E}">
        <p14:creationId xmlns:p14="http://schemas.microsoft.com/office/powerpoint/2010/main" val="3128711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95F673-9C86-4E4F-BACC-BE6C76B7ADC9}"/>
              </a:ext>
            </a:extLst>
          </p:cNvPr>
          <p:cNvSpPr>
            <a:spLocks noGrp="1"/>
          </p:cNvSpPr>
          <p:nvPr>
            <p:ph type="dt" sz="half" idx="10"/>
          </p:nvPr>
        </p:nvSpPr>
        <p:spPr/>
        <p:txBody>
          <a:bodyPr/>
          <a:lstStyle/>
          <a:p>
            <a:fld id="{B9078B44-8647-4138-AE9F-94F2B4AAE04A}" type="datetimeFigureOut">
              <a:rPr lang="en-GB" smtClean="0"/>
              <a:t>18/01/2023</a:t>
            </a:fld>
            <a:endParaRPr lang="en-GB"/>
          </a:p>
        </p:txBody>
      </p:sp>
      <p:sp>
        <p:nvSpPr>
          <p:cNvPr id="3" name="Footer Placeholder 2">
            <a:extLst>
              <a:ext uri="{FF2B5EF4-FFF2-40B4-BE49-F238E27FC236}">
                <a16:creationId xmlns:a16="http://schemas.microsoft.com/office/drawing/2014/main" id="{238A46E8-2434-40B2-946F-2989CB7520C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73021A7-321D-4452-9119-14A3AC6C0489}"/>
              </a:ext>
            </a:extLst>
          </p:cNvPr>
          <p:cNvSpPr>
            <a:spLocks noGrp="1"/>
          </p:cNvSpPr>
          <p:nvPr>
            <p:ph type="sldNum" sz="quarter" idx="12"/>
          </p:nvPr>
        </p:nvSpPr>
        <p:spPr/>
        <p:txBody>
          <a:bodyPr/>
          <a:lstStyle/>
          <a:p>
            <a:fld id="{586BA643-D0E4-4E35-8AD5-C60C7DA91490}" type="slidenum">
              <a:rPr lang="en-GB" smtClean="0"/>
              <a:t>‹#›</a:t>
            </a:fld>
            <a:endParaRPr lang="en-GB"/>
          </a:p>
        </p:txBody>
      </p:sp>
    </p:spTree>
    <p:extLst>
      <p:ext uri="{BB962C8B-B14F-4D97-AF65-F5344CB8AC3E}">
        <p14:creationId xmlns:p14="http://schemas.microsoft.com/office/powerpoint/2010/main" val="3929365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EE22-0CDD-41CC-8847-9A66012F3E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B0BFC92-D6B4-47E8-990C-614DFC132E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D1F5896-447D-474B-BCAC-CFCCA4130A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2D73C5-0525-4C2D-8EEE-79B7B7E42950}"/>
              </a:ext>
            </a:extLst>
          </p:cNvPr>
          <p:cNvSpPr>
            <a:spLocks noGrp="1"/>
          </p:cNvSpPr>
          <p:nvPr>
            <p:ph type="dt" sz="half" idx="10"/>
          </p:nvPr>
        </p:nvSpPr>
        <p:spPr/>
        <p:txBody>
          <a:bodyPr/>
          <a:lstStyle/>
          <a:p>
            <a:fld id="{B9078B44-8647-4138-AE9F-94F2B4AAE04A}" type="datetimeFigureOut">
              <a:rPr lang="en-GB" smtClean="0"/>
              <a:t>18/01/2023</a:t>
            </a:fld>
            <a:endParaRPr lang="en-GB"/>
          </a:p>
        </p:txBody>
      </p:sp>
      <p:sp>
        <p:nvSpPr>
          <p:cNvPr id="6" name="Footer Placeholder 5">
            <a:extLst>
              <a:ext uri="{FF2B5EF4-FFF2-40B4-BE49-F238E27FC236}">
                <a16:creationId xmlns:a16="http://schemas.microsoft.com/office/drawing/2014/main" id="{D1354271-B74D-49DF-95CA-4E2D190111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147B0D4-F22B-4348-B286-D80FB482FAC4}"/>
              </a:ext>
            </a:extLst>
          </p:cNvPr>
          <p:cNvSpPr>
            <a:spLocks noGrp="1"/>
          </p:cNvSpPr>
          <p:nvPr>
            <p:ph type="sldNum" sz="quarter" idx="12"/>
          </p:nvPr>
        </p:nvSpPr>
        <p:spPr/>
        <p:txBody>
          <a:bodyPr/>
          <a:lstStyle/>
          <a:p>
            <a:fld id="{586BA643-D0E4-4E35-8AD5-C60C7DA91490}" type="slidenum">
              <a:rPr lang="en-GB" smtClean="0"/>
              <a:t>‹#›</a:t>
            </a:fld>
            <a:endParaRPr lang="en-GB"/>
          </a:p>
        </p:txBody>
      </p:sp>
    </p:spTree>
    <p:extLst>
      <p:ext uri="{BB962C8B-B14F-4D97-AF65-F5344CB8AC3E}">
        <p14:creationId xmlns:p14="http://schemas.microsoft.com/office/powerpoint/2010/main" val="155312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06ED2-ED88-49EC-8F4A-D3A84C95B3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B5C123B-BBCF-49FF-8BFE-AB8D82F5F3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85C169D-2E97-4C06-BAAD-208FF4844D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DB48CB-24D6-4D95-9FA2-9F3A375354D3}"/>
              </a:ext>
            </a:extLst>
          </p:cNvPr>
          <p:cNvSpPr>
            <a:spLocks noGrp="1"/>
          </p:cNvSpPr>
          <p:nvPr>
            <p:ph type="dt" sz="half" idx="10"/>
          </p:nvPr>
        </p:nvSpPr>
        <p:spPr/>
        <p:txBody>
          <a:bodyPr/>
          <a:lstStyle/>
          <a:p>
            <a:fld id="{B9078B44-8647-4138-AE9F-94F2B4AAE04A}" type="datetimeFigureOut">
              <a:rPr lang="en-GB" smtClean="0"/>
              <a:t>18/01/2023</a:t>
            </a:fld>
            <a:endParaRPr lang="en-GB"/>
          </a:p>
        </p:txBody>
      </p:sp>
      <p:sp>
        <p:nvSpPr>
          <p:cNvPr id="6" name="Footer Placeholder 5">
            <a:extLst>
              <a:ext uri="{FF2B5EF4-FFF2-40B4-BE49-F238E27FC236}">
                <a16:creationId xmlns:a16="http://schemas.microsoft.com/office/drawing/2014/main" id="{CDE766F0-376C-4F41-B23B-436FFFF7738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73EC8E-B3AD-4EC4-9347-4C3AA767664A}"/>
              </a:ext>
            </a:extLst>
          </p:cNvPr>
          <p:cNvSpPr>
            <a:spLocks noGrp="1"/>
          </p:cNvSpPr>
          <p:nvPr>
            <p:ph type="sldNum" sz="quarter" idx="12"/>
          </p:nvPr>
        </p:nvSpPr>
        <p:spPr/>
        <p:txBody>
          <a:bodyPr/>
          <a:lstStyle/>
          <a:p>
            <a:fld id="{586BA643-D0E4-4E35-8AD5-C60C7DA91490}" type="slidenum">
              <a:rPr lang="en-GB" smtClean="0"/>
              <a:t>‹#›</a:t>
            </a:fld>
            <a:endParaRPr lang="en-GB"/>
          </a:p>
        </p:txBody>
      </p:sp>
    </p:spTree>
    <p:extLst>
      <p:ext uri="{BB962C8B-B14F-4D97-AF65-F5344CB8AC3E}">
        <p14:creationId xmlns:p14="http://schemas.microsoft.com/office/powerpoint/2010/main" val="486408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E8A958-A134-423F-85FD-0628C9C3A0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9AD87C3-EC28-432B-BA3B-BAC4938ED8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B5040A-2337-49AB-A5B0-BDF2B6367B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078B44-8647-4138-AE9F-94F2B4AAE04A}" type="datetimeFigureOut">
              <a:rPr lang="en-GB" smtClean="0"/>
              <a:t>18/01/2023</a:t>
            </a:fld>
            <a:endParaRPr lang="en-GB"/>
          </a:p>
        </p:txBody>
      </p:sp>
      <p:sp>
        <p:nvSpPr>
          <p:cNvPr id="5" name="Footer Placeholder 4">
            <a:extLst>
              <a:ext uri="{FF2B5EF4-FFF2-40B4-BE49-F238E27FC236}">
                <a16:creationId xmlns:a16="http://schemas.microsoft.com/office/drawing/2014/main" id="{39EB3598-AB73-4B25-9CAE-582203C34E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9938B6B-28A8-4F33-B5B1-AE0687D9A1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BA643-D0E4-4E35-8AD5-C60C7DA91490}" type="slidenum">
              <a:rPr lang="en-GB" smtClean="0"/>
              <a:t>‹#›</a:t>
            </a:fld>
            <a:endParaRPr lang="en-GB"/>
          </a:p>
        </p:txBody>
      </p:sp>
    </p:spTree>
    <p:extLst>
      <p:ext uri="{BB962C8B-B14F-4D97-AF65-F5344CB8AC3E}">
        <p14:creationId xmlns:p14="http://schemas.microsoft.com/office/powerpoint/2010/main" val="279046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Top 10 things to know about Chinese New Year">
            <a:extLst>
              <a:ext uri="{FF2B5EF4-FFF2-40B4-BE49-F238E27FC236}">
                <a16:creationId xmlns:a16="http://schemas.microsoft.com/office/drawing/2014/main" id="{585FE602-ADDA-49BE-B33F-CB031FDE70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4313"/>
            <a:ext cx="11430000" cy="64293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72CDD75-753B-4C95-8F29-1A4E92E4194D}"/>
              </a:ext>
            </a:extLst>
          </p:cNvPr>
          <p:cNvSpPr>
            <a:spLocks noGrp="1"/>
          </p:cNvSpPr>
          <p:nvPr>
            <p:ph type="ctrTitle"/>
          </p:nvPr>
        </p:nvSpPr>
        <p:spPr/>
        <p:txBody>
          <a:bodyPr/>
          <a:lstStyle/>
          <a:p>
            <a:r>
              <a:rPr lang="en-GB" dirty="0">
                <a:highlight>
                  <a:srgbClr val="FF0000"/>
                </a:highlight>
              </a:rPr>
              <a:t>Chinese new year</a:t>
            </a:r>
            <a:br>
              <a:rPr lang="en-GB" dirty="0"/>
            </a:br>
            <a:endParaRPr lang="en-GB" dirty="0"/>
          </a:p>
        </p:txBody>
      </p:sp>
      <p:sp>
        <p:nvSpPr>
          <p:cNvPr id="3" name="Subtitle 2">
            <a:extLst>
              <a:ext uri="{FF2B5EF4-FFF2-40B4-BE49-F238E27FC236}">
                <a16:creationId xmlns:a16="http://schemas.microsoft.com/office/drawing/2014/main" id="{38C3D8D0-E0F4-4D48-9B67-A7626D9B7D5D}"/>
              </a:ext>
            </a:extLst>
          </p:cNvPr>
          <p:cNvSpPr>
            <a:spLocks noGrp="1"/>
          </p:cNvSpPr>
          <p:nvPr>
            <p:ph type="subTitle" idx="1"/>
          </p:nvPr>
        </p:nvSpPr>
        <p:spPr/>
        <p:txBody>
          <a:bodyPr>
            <a:normAutofit lnSpcReduction="10000"/>
          </a:bodyPr>
          <a:lstStyle/>
          <a:p>
            <a:r>
              <a:rPr lang="en-GB" b="0" i="0" dirty="0">
                <a:solidFill>
                  <a:srgbClr val="202124"/>
                </a:solidFill>
                <a:effectLst/>
                <a:highlight>
                  <a:srgbClr val="00FF00"/>
                </a:highlight>
                <a:latin typeface="arial" panose="020B0604020202020204" pitchFamily="34" charset="0"/>
              </a:rPr>
              <a:t>In the Chinese culture, </a:t>
            </a:r>
            <a:r>
              <a:rPr lang="en-GB" b="1" i="0" dirty="0">
                <a:solidFill>
                  <a:srgbClr val="202124"/>
                </a:solidFill>
                <a:effectLst/>
                <a:highlight>
                  <a:srgbClr val="00FF00"/>
                </a:highlight>
                <a:latin typeface="arial" panose="020B0604020202020204" pitchFamily="34" charset="0"/>
              </a:rPr>
              <a:t>the rabbit is known to be the luckiest out of all the twelve animals</a:t>
            </a:r>
            <a:r>
              <a:rPr lang="en-GB" b="0" i="0" dirty="0">
                <a:solidFill>
                  <a:srgbClr val="202124"/>
                </a:solidFill>
                <a:effectLst/>
                <a:highlight>
                  <a:srgbClr val="00FF00"/>
                </a:highlight>
                <a:latin typeface="arial" panose="020B0604020202020204" pitchFamily="34" charset="0"/>
              </a:rPr>
              <a:t>. It symbolizes mercy, elegance, and beauty. People who are born in the year of the rabbit are calm and peaceful. They avoid fighting and arguing at all times, but are artistic and have good taste in life.</a:t>
            </a:r>
            <a:endParaRPr lang="en-GB" dirty="0">
              <a:highlight>
                <a:srgbClr val="00FF00"/>
              </a:highlight>
            </a:endParaRPr>
          </a:p>
        </p:txBody>
      </p:sp>
      <p:pic>
        <p:nvPicPr>
          <p:cNvPr id="1026" name="Picture 2" descr="Peter Rabbit - CBeebies - BBC">
            <a:extLst>
              <a:ext uri="{FF2B5EF4-FFF2-40B4-BE49-F238E27FC236}">
                <a16:creationId xmlns:a16="http://schemas.microsoft.com/office/drawing/2014/main" id="{39334C2F-AFD3-4DB4-B45B-33C412447D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2579" y="850825"/>
            <a:ext cx="3514879"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CHINESE NEW YEAR - January 22, 2023 - National Today">
            <a:extLst>
              <a:ext uri="{FF2B5EF4-FFF2-40B4-BE49-F238E27FC236}">
                <a16:creationId xmlns:a16="http://schemas.microsoft.com/office/drawing/2014/main" id="{13780739-A784-4315-906F-61A8737199C1}"/>
              </a:ext>
            </a:extLst>
          </p:cNvPr>
          <p:cNvSpPr>
            <a:spLocks noChangeAspect="1" noChangeArrowheads="1"/>
          </p:cNvSpPr>
          <p:nvPr/>
        </p:nvSpPr>
        <p:spPr bwMode="auto">
          <a:xfrm>
            <a:off x="2213361" y="3276600"/>
            <a:ext cx="4035039"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8" descr="CHINESE NEW YEAR - January 22, 2023 - National Today">
            <a:extLst>
              <a:ext uri="{FF2B5EF4-FFF2-40B4-BE49-F238E27FC236}">
                <a16:creationId xmlns:a16="http://schemas.microsoft.com/office/drawing/2014/main" id="{74CC4E4A-81BA-44EB-A0BA-D36B7B2692E8}"/>
              </a:ext>
            </a:extLst>
          </p:cNvPr>
          <p:cNvSpPr>
            <a:spLocks noChangeAspect="1" noChangeArrowheads="1"/>
          </p:cNvSpPr>
          <p:nvPr/>
        </p:nvSpPr>
        <p:spPr bwMode="auto">
          <a:xfrm flipH="1" flipV="1">
            <a:off x="6400800" y="3733800"/>
            <a:ext cx="3760150" cy="3760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0" descr="CHINESE NEW YEAR - January 22, 2023 - National Today">
            <a:extLst>
              <a:ext uri="{FF2B5EF4-FFF2-40B4-BE49-F238E27FC236}">
                <a16:creationId xmlns:a16="http://schemas.microsoft.com/office/drawing/2014/main" id="{23B8CA06-F985-43AA-B930-0DD25DED0B29}"/>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17862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path" presetSubtype="0" accel="50000" decel="50000" fill="hold" nodeType="clickEffect">
                                  <p:stCondLst>
                                    <p:cond delay="0"/>
                                  </p:stCondLst>
                                  <p:childTnLst>
                                    <p:animMotion origin="layout" path="M -6.25E-7 -4.07407E-6 C -6.25E-7 0.03311 0.02695 0.05996 0.06003 0.05996 C 0.09896 0.05996 0.11302 0.0301 0.11901 0.01204 L 0.125 -0.01203 C 0.13099 -0.03009 0.14596 -0.05995 0.18997 -0.05995 C 0.21797 -0.05995 0.25 -0.0331 0.25 -4.07407E-6 C 0.25 0.03311 0.21797 0.05996 0.18997 0.05996 C 0.14596 0.05996 0.13099 0.0301 0.125 0.01204 L 0.11901 -0.01203 C 0.11302 -0.03009 0.09896 -0.05995 0.06003 -0.05995 C 0.02695 -0.05995 -6.25E-7 -0.0331 -6.25E-7 -4.07407E-6 Z " pathEditMode="relative" rAng="0" ptsTypes="AAAAAAAAAAA">
                                      <p:cBhvr>
                                        <p:cTn id="6" dur="2000" fill="hold"/>
                                        <p:tgtEl>
                                          <p:spTgt spid="1026"/>
                                        </p:tgtEl>
                                        <p:attrNameLst>
                                          <p:attrName>ppt_x</p:attrName>
                                          <p:attrName>ppt_y</p:attrName>
                                        </p:attrNameLst>
                                      </p:cBhvr>
                                      <p:rCtr x="12500" y="0"/>
                                    </p:animMotion>
                                  </p:childTnLst>
                                </p:cTn>
                              </p:par>
                              <p:par>
                                <p:cTn id="7" presetID="1" presetClass="path" presetSubtype="0" accel="50000" decel="50000" fill="hold" grpId="0" nodeType="withEffect">
                                  <p:stCondLst>
                                    <p:cond delay="0"/>
                                  </p:stCondLst>
                                  <p:childTnLst>
                                    <p:animMotion origin="layout" path="M 0 0 C 0.069 0 0.125 0.056 0.125 0.125 C 0.125 0.194 0.069 0.25 0 0.25 C -0.069 0.25 -0.125 0.194 -0.125 0.125 C -0.125 0.056 -0.069 0 0 0 Z" pathEditMode="relative" ptsTypes="">
                                      <p:cBhvr>
                                        <p:cTn id="8" dur="2000" fill="hold"/>
                                        <p:tgtEl>
                                          <p:spTgt spid="2"/>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2000"/>
                                        <p:tgtEl>
                                          <p:spTgt spid="1026"/>
                                        </p:tgtEl>
                                      </p:cBhvr>
                                    </p:animEffect>
                                    <p:anim calcmode="lin" valueType="num">
                                      <p:cBhvr>
                                        <p:cTn id="14" dur="2000" fill="hold"/>
                                        <p:tgtEl>
                                          <p:spTgt spid="1026"/>
                                        </p:tgtEl>
                                        <p:attrNameLst>
                                          <p:attrName>ppt_w</p:attrName>
                                        </p:attrNameLst>
                                      </p:cBhvr>
                                      <p:tavLst>
                                        <p:tav tm="0" fmla="#ppt_w*sin(2.5*pi*$)">
                                          <p:val>
                                            <p:fltVal val="0"/>
                                          </p:val>
                                        </p:tav>
                                        <p:tav tm="100000">
                                          <p:val>
                                            <p:fltVal val="1"/>
                                          </p:val>
                                        </p:tav>
                                      </p:tavLst>
                                    </p:anim>
                                    <p:anim calcmode="lin" valueType="num">
                                      <p:cBhvr>
                                        <p:cTn id="15"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mph" presetSubtype="0" fill="hold" nodeType="clickEffect">
                                  <p:stCondLst>
                                    <p:cond delay="0"/>
                                  </p:stCondLst>
                                  <p:childTnLst>
                                    <p:animEffect transition="out" filter="fade">
                                      <p:cBhvr>
                                        <p:cTn id="19" dur="500" tmFilter="0, 0; .2, .5; .8, .5; 1, 0"/>
                                        <p:tgtEl>
                                          <p:spTgt spid="1026"/>
                                        </p:tgtEl>
                                      </p:cBhvr>
                                    </p:animEffect>
                                    <p:animScale>
                                      <p:cBhvr>
                                        <p:cTn id="20" dur="250" autoRev="1" fill="hold"/>
                                        <p:tgtEl>
                                          <p:spTgt spid="1026"/>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1"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wipe(down)">
                                      <p:cBhvr>
                                        <p:cTn id="32" dur="580">
                                          <p:stCondLst>
                                            <p:cond delay="0"/>
                                          </p:stCondLst>
                                        </p:cTn>
                                        <p:tgtEl>
                                          <p:spTgt spid="3">
                                            <p:txEl>
                                              <p:pRg st="0" end="0"/>
                                            </p:txEl>
                                          </p:spTgt>
                                        </p:tgtEl>
                                      </p:cBhvr>
                                    </p:animEffect>
                                    <p:anim calcmode="lin" valueType="num">
                                      <p:cBhvr>
                                        <p:cTn id="3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xEl>
                                              <p:pRg st="0" end="0"/>
                                            </p:txEl>
                                          </p:spTgt>
                                        </p:tgtEl>
                                      </p:cBhvr>
                                      <p:to x="100000" y="60000"/>
                                    </p:animScale>
                                    <p:animScale>
                                      <p:cBhvr>
                                        <p:cTn id="39" dur="166" decel="50000">
                                          <p:stCondLst>
                                            <p:cond delay="676"/>
                                          </p:stCondLst>
                                        </p:cTn>
                                        <p:tgtEl>
                                          <p:spTgt spid="3">
                                            <p:txEl>
                                              <p:pRg st="0" end="0"/>
                                            </p:txEl>
                                          </p:spTgt>
                                        </p:tgtEl>
                                      </p:cBhvr>
                                      <p:to x="100000" y="100000"/>
                                    </p:animScale>
                                    <p:animScale>
                                      <p:cBhvr>
                                        <p:cTn id="40" dur="26">
                                          <p:stCondLst>
                                            <p:cond delay="1312"/>
                                          </p:stCondLst>
                                        </p:cTn>
                                        <p:tgtEl>
                                          <p:spTgt spid="3">
                                            <p:txEl>
                                              <p:pRg st="0" end="0"/>
                                            </p:txEl>
                                          </p:spTgt>
                                        </p:tgtEl>
                                      </p:cBhvr>
                                      <p:to x="100000" y="80000"/>
                                    </p:animScale>
                                    <p:animScale>
                                      <p:cBhvr>
                                        <p:cTn id="41" dur="166" decel="50000">
                                          <p:stCondLst>
                                            <p:cond delay="1338"/>
                                          </p:stCondLst>
                                        </p:cTn>
                                        <p:tgtEl>
                                          <p:spTgt spid="3">
                                            <p:txEl>
                                              <p:pRg st="0" end="0"/>
                                            </p:txEl>
                                          </p:spTgt>
                                        </p:tgtEl>
                                      </p:cBhvr>
                                      <p:to x="100000" y="100000"/>
                                    </p:animScale>
                                    <p:animScale>
                                      <p:cBhvr>
                                        <p:cTn id="42" dur="26">
                                          <p:stCondLst>
                                            <p:cond delay="1642"/>
                                          </p:stCondLst>
                                        </p:cTn>
                                        <p:tgtEl>
                                          <p:spTgt spid="3">
                                            <p:txEl>
                                              <p:pRg st="0" end="0"/>
                                            </p:txEl>
                                          </p:spTgt>
                                        </p:tgtEl>
                                      </p:cBhvr>
                                      <p:to x="100000" y="90000"/>
                                    </p:animScale>
                                    <p:animScale>
                                      <p:cBhvr>
                                        <p:cTn id="43" dur="166" decel="50000">
                                          <p:stCondLst>
                                            <p:cond delay="1668"/>
                                          </p:stCondLst>
                                        </p:cTn>
                                        <p:tgtEl>
                                          <p:spTgt spid="3">
                                            <p:txEl>
                                              <p:pRg st="0" end="0"/>
                                            </p:txEl>
                                          </p:spTgt>
                                        </p:tgtEl>
                                      </p:cBhvr>
                                      <p:to x="100000" y="100000"/>
                                    </p:animScale>
                                    <p:animScale>
                                      <p:cBhvr>
                                        <p:cTn id="44" dur="26">
                                          <p:stCondLst>
                                            <p:cond delay="1808"/>
                                          </p:stCondLst>
                                        </p:cTn>
                                        <p:tgtEl>
                                          <p:spTgt spid="3">
                                            <p:txEl>
                                              <p:pRg st="0" end="0"/>
                                            </p:txEl>
                                          </p:spTgt>
                                        </p:tgtEl>
                                      </p:cBhvr>
                                      <p:to x="100000" y="95000"/>
                                    </p:animScale>
                                    <p:animScale>
                                      <p:cBhvr>
                                        <p:cTn id="45"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78D5181D-43F3-4494-BD5F-B78166DC64E8}"/>
              </a:ext>
            </a:extLst>
          </p:cNvPr>
          <p:cNvSpPr>
            <a:spLocks noGrp="1"/>
          </p:cNvSpPr>
          <p:nvPr>
            <p:ph type="title"/>
          </p:nvPr>
        </p:nvSpPr>
        <p:spPr>
          <a:xfrm>
            <a:off x="524741" y="620392"/>
            <a:ext cx="3808268" cy="5504688"/>
          </a:xfrm>
        </p:spPr>
        <p:txBody>
          <a:bodyPr>
            <a:normAutofit/>
          </a:bodyPr>
          <a:lstStyle/>
          <a:p>
            <a:r>
              <a:rPr lang="en-GB" sz="5600" b="1" i="0" dirty="0">
                <a:solidFill>
                  <a:schemeClr val="bg1"/>
                </a:solidFill>
                <a:effectLst/>
                <a:latin typeface="arial" panose="020B0604020202020204" pitchFamily="34" charset="0"/>
              </a:rPr>
              <a:t>Chinese New Year Traditions</a:t>
            </a:r>
            <a:endParaRPr lang="en-GB" sz="5600" dirty="0">
              <a:solidFill>
                <a:schemeClr val="bg1"/>
              </a:solidFill>
            </a:endParaRPr>
          </a:p>
        </p:txBody>
      </p:sp>
      <p:graphicFrame>
        <p:nvGraphicFramePr>
          <p:cNvPr id="7" name="Content Placeholder 2">
            <a:extLst>
              <a:ext uri="{FF2B5EF4-FFF2-40B4-BE49-F238E27FC236}">
                <a16:creationId xmlns:a16="http://schemas.microsoft.com/office/drawing/2014/main" id="{D20EBA29-AA75-0ACD-C202-FFD950166FDD}"/>
              </a:ext>
            </a:extLst>
          </p:cNvPr>
          <p:cNvGraphicFramePr>
            <a:graphicFrameLocks noGrp="1"/>
          </p:cNvGraphicFramePr>
          <p:nvPr>
            <p:ph idx="1"/>
            <p:extLst>
              <p:ext uri="{D42A27DB-BD31-4B8C-83A1-F6EECF244321}">
                <p14:modId xmlns:p14="http://schemas.microsoft.com/office/powerpoint/2010/main" val="3184366274"/>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172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589DF-ABB6-40E6-8A6C-13A77A4DD920}"/>
              </a:ext>
            </a:extLst>
          </p:cNvPr>
          <p:cNvSpPr>
            <a:spLocks noGrp="1"/>
          </p:cNvSpPr>
          <p:nvPr>
            <p:ph type="title"/>
          </p:nvPr>
        </p:nvSpPr>
        <p:spPr>
          <a:xfrm>
            <a:off x="643467" y="321734"/>
            <a:ext cx="10905066" cy="1135737"/>
          </a:xfrm>
        </p:spPr>
        <p:txBody>
          <a:bodyPr>
            <a:normAutofit/>
          </a:bodyPr>
          <a:lstStyle/>
          <a:p>
            <a:r>
              <a:rPr lang="en-GB" sz="3600"/>
              <a:t>                         More facts</a:t>
            </a:r>
          </a:p>
        </p:txBody>
      </p:sp>
      <p:sp>
        <p:nvSpPr>
          <p:cNvPr id="3" name="Content Placeholder 2">
            <a:extLst>
              <a:ext uri="{FF2B5EF4-FFF2-40B4-BE49-F238E27FC236}">
                <a16:creationId xmlns:a16="http://schemas.microsoft.com/office/drawing/2014/main" id="{32ACB0BE-4A9A-4D68-AEC4-2CF59C8F471A}"/>
              </a:ext>
            </a:extLst>
          </p:cNvPr>
          <p:cNvSpPr>
            <a:spLocks noGrp="1"/>
          </p:cNvSpPr>
          <p:nvPr>
            <p:ph idx="1"/>
          </p:nvPr>
        </p:nvSpPr>
        <p:spPr>
          <a:xfrm>
            <a:off x="643469" y="1782981"/>
            <a:ext cx="4008384" cy="4393982"/>
          </a:xfrm>
        </p:spPr>
        <p:txBody>
          <a:bodyPr>
            <a:normAutofit/>
          </a:bodyPr>
          <a:lstStyle/>
          <a:p>
            <a:pPr>
              <a:buFont typeface="Arial" panose="020B0604020202020204" pitchFamily="34" charset="0"/>
              <a:buChar char="•"/>
            </a:pPr>
            <a:r>
              <a:rPr lang="en-GB" sz="2000" b="0" i="0" dirty="0">
                <a:effectLst/>
                <a:latin typeface="arial" panose="020B0604020202020204" pitchFamily="34" charset="0"/>
              </a:rPr>
              <a:t>Chinese New Year falls on a different day each year. ...</a:t>
            </a:r>
          </a:p>
          <a:p>
            <a:pPr>
              <a:buFont typeface="Arial" panose="020B0604020202020204" pitchFamily="34" charset="0"/>
              <a:buChar char="•"/>
            </a:pPr>
            <a:r>
              <a:rPr lang="en-GB" sz="2000" b="0" i="0" dirty="0">
                <a:effectLst/>
                <a:latin typeface="arial" panose="020B0604020202020204" pitchFamily="34" charset="0"/>
              </a:rPr>
              <a:t>It is also known as 'Spring Festival'. ...</a:t>
            </a:r>
          </a:p>
          <a:p>
            <a:pPr>
              <a:buFont typeface="Arial" panose="020B0604020202020204" pitchFamily="34" charset="0"/>
              <a:buChar char="•"/>
            </a:pPr>
            <a:r>
              <a:rPr lang="en-GB" sz="2000" b="0" i="0" dirty="0">
                <a:effectLst/>
                <a:latin typeface="arial" panose="020B0604020202020204" pitchFamily="34" charset="0"/>
              </a:rPr>
              <a:t>In China, each year is linked with a different animal. ...</a:t>
            </a:r>
          </a:p>
          <a:p>
            <a:pPr>
              <a:buFont typeface="Arial" panose="020B0604020202020204" pitchFamily="34" charset="0"/>
              <a:buChar char="•"/>
            </a:pPr>
            <a:r>
              <a:rPr lang="en-GB" sz="2000" b="0" i="0" dirty="0">
                <a:effectLst/>
                <a:latin typeface="arial" panose="020B0604020202020204" pitchFamily="34" charset="0"/>
              </a:rPr>
              <a:t>The celebrations last for 15 days. ...</a:t>
            </a:r>
          </a:p>
          <a:p>
            <a:pPr>
              <a:buFont typeface="Arial" panose="020B0604020202020204" pitchFamily="34" charset="0"/>
              <a:buChar char="•"/>
            </a:pPr>
            <a:r>
              <a:rPr lang="en-GB" sz="2000" b="0" i="0" dirty="0">
                <a:effectLst/>
                <a:latin typeface="arial" panose="020B0604020202020204" pitchFamily="34" charset="0"/>
              </a:rPr>
              <a:t>Guo </a:t>
            </a:r>
            <a:r>
              <a:rPr lang="en-GB" sz="2000" b="0" i="0" dirty="0" err="1">
                <a:effectLst/>
                <a:latin typeface="arial" panose="020B0604020202020204" pitchFamily="34" charset="0"/>
              </a:rPr>
              <a:t>Nian</a:t>
            </a:r>
            <a:r>
              <a:rPr lang="en-GB" sz="2000" b="0" i="0" dirty="0">
                <a:effectLst/>
                <a:latin typeface="arial" panose="020B0604020202020204" pitchFamily="34" charset="0"/>
              </a:rPr>
              <a:t> Hao means Happy New Year! ...</a:t>
            </a:r>
          </a:p>
          <a:p>
            <a:pPr>
              <a:buFont typeface="Arial" panose="020B0604020202020204" pitchFamily="34" charset="0"/>
              <a:buChar char="•"/>
            </a:pPr>
            <a:r>
              <a:rPr lang="en-GB" sz="2000" b="0" i="0" dirty="0">
                <a:effectLst/>
                <a:latin typeface="arial" panose="020B0604020202020204" pitchFamily="34" charset="0"/>
              </a:rPr>
              <a:t>Children receive red envelopes with money inside.</a:t>
            </a:r>
          </a:p>
          <a:p>
            <a:endParaRPr lang="en-GB" sz="2000" dirty="0"/>
          </a:p>
        </p:txBody>
      </p:sp>
      <p:grpSp>
        <p:nvGrpSpPr>
          <p:cNvPr id="1036" name="Group 1032">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040" name="Isosceles Triangle 103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descr="Chinese New Year 2023: Spring Festival Dates and Celebrations">
            <a:extLst>
              <a:ext uri="{FF2B5EF4-FFF2-40B4-BE49-F238E27FC236}">
                <a16:creationId xmlns:a16="http://schemas.microsoft.com/office/drawing/2014/main" id="{23BDDA14-EF63-4EBD-A99A-79A8FDF1D47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33861" y="1782981"/>
            <a:ext cx="6176130" cy="4361892"/>
          </a:xfrm>
          <a:prstGeom prst="rect">
            <a:avLst/>
          </a:prstGeom>
          <a:noFill/>
          <a:extLst>
            <a:ext uri="{909E8E84-426E-40DD-AFC4-6F175D3DCCD1}">
              <a14:hiddenFill xmlns:a14="http://schemas.microsoft.com/office/drawing/2010/main">
                <a:solidFill>
                  <a:srgbClr val="FFFFFF"/>
                </a:solidFill>
              </a14:hiddenFill>
            </a:ext>
          </a:extLst>
        </p:spPr>
      </p:pic>
      <p:grpSp>
        <p:nvGrpSpPr>
          <p:cNvPr id="1037" name="Group 1036">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038" name="Rectangle 1037">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Isosceles Triangle 1038">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0215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0" name="TextBox 2">
            <a:extLst>
              <a:ext uri="{FF2B5EF4-FFF2-40B4-BE49-F238E27FC236}">
                <a16:creationId xmlns:a16="http://schemas.microsoft.com/office/drawing/2014/main" id="{B9C5AB30-C0A0-49B0-6855-E67B7E3E1A74}"/>
              </a:ext>
            </a:extLst>
          </p:cNvPr>
          <p:cNvGraphicFramePr/>
          <p:nvPr>
            <p:extLst>
              <p:ext uri="{D42A27DB-BD31-4B8C-83A1-F6EECF244321}">
                <p14:modId xmlns:p14="http://schemas.microsoft.com/office/powerpoint/2010/main" val="3026319574"/>
              </p:ext>
            </p:extLst>
          </p:nvPr>
        </p:nvGraphicFramePr>
        <p:xfrm>
          <a:off x="838200" y="1808847"/>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808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0"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1" name="Rectangle 2070">
            <a:extLst>
              <a:ext uri="{FF2B5EF4-FFF2-40B4-BE49-F238E27FC236}">
                <a16:creationId xmlns:a16="http://schemas.microsoft.com/office/drawing/2014/main" id="{22A397E7-BF60-45B2-84C7-B074B76C3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What is the Chinese New Year story? Why the Spring Festival is so important  - World News - Mirror Online">
            <a:extLst>
              <a:ext uri="{FF2B5EF4-FFF2-40B4-BE49-F238E27FC236}">
                <a16:creationId xmlns:a16="http://schemas.microsoft.com/office/drawing/2014/main" id="{59AB5088-07B9-4059-A08B-56C5FAAE8296}"/>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14819" r="8498"/>
          <a:stretch/>
        </p:blipFill>
        <p:spPr bwMode="auto">
          <a:xfrm>
            <a:off x="4283902" y="10"/>
            <a:ext cx="7908098" cy="6857992"/>
          </a:xfrm>
          <a:prstGeom prst="rect">
            <a:avLst/>
          </a:prstGeom>
          <a:noFill/>
          <a:extLst>
            <a:ext uri="{909E8E84-426E-40DD-AFC4-6F175D3DCCD1}">
              <a14:hiddenFill xmlns:a14="http://schemas.microsoft.com/office/drawing/2010/main">
                <a:solidFill>
                  <a:srgbClr val="FFFFFF"/>
                </a:solidFill>
              </a14:hiddenFill>
            </a:ext>
          </a:extLst>
        </p:spPr>
      </p:pic>
      <p:sp>
        <p:nvSpPr>
          <p:cNvPr id="2073" name="Rectangle 2072">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F70F00-9384-447A-85DB-BDB989A74A91}"/>
              </a:ext>
            </a:extLst>
          </p:cNvPr>
          <p:cNvSpPr>
            <a:spLocks noGrp="1"/>
          </p:cNvSpPr>
          <p:nvPr>
            <p:ph type="ctrTitle"/>
          </p:nvPr>
        </p:nvSpPr>
        <p:spPr>
          <a:xfrm>
            <a:off x="728663" y="1115219"/>
            <a:ext cx="5505449" cy="2387600"/>
          </a:xfrm>
        </p:spPr>
        <p:txBody>
          <a:bodyPr>
            <a:normAutofit/>
          </a:bodyPr>
          <a:lstStyle/>
          <a:p>
            <a:pPr algn="l"/>
            <a:r>
              <a:rPr lang="en-GB" sz="3900" b="0" i="0">
                <a:solidFill>
                  <a:schemeClr val="bg1"/>
                </a:solidFill>
                <a:effectLst/>
                <a:latin typeface="GTWalsheim"/>
              </a:rPr>
              <a:t>Why is the rabbit the fourth animal in the Chinese zodiac?</a:t>
            </a:r>
            <a:br>
              <a:rPr lang="en-GB" sz="3900" b="0" i="0">
                <a:solidFill>
                  <a:schemeClr val="bg1"/>
                </a:solidFill>
                <a:effectLst/>
                <a:latin typeface="GTWalsheim"/>
              </a:rPr>
            </a:br>
            <a:endParaRPr lang="en-GB" sz="3900">
              <a:solidFill>
                <a:schemeClr val="bg1"/>
              </a:solidFill>
            </a:endParaRPr>
          </a:p>
        </p:txBody>
      </p:sp>
      <p:sp>
        <p:nvSpPr>
          <p:cNvPr id="3" name="Subtitle 2">
            <a:extLst>
              <a:ext uri="{FF2B5EF4-FFF2-40B4-BE49-F238E27FC236}">
                <a16:creationId xmlns:a16="http://schemas.microsoft.com/office/drawing/2014/main" id="{AC735507-C5D7-4303-803E-07A38594A4FD}"/>
              </a:ext>
            </a:extLst>
          </p:cNvPr>
          <p:cNvSpPr>
            <a:spLocks noGrp="1"/>
          </p:cNvSpPr>
          <p:nvPr>
            <p:ph type="subTitle" idx="1"/>
          </p:nvPr>
        </p:nvSpPr>
        <p:spPr>
          <a:xfrm>
            <a:off x="728663" y="3902075"/>
            <a:ext cx="5505449" cy="1655762"/>
          </a:xfrm>
        </p:spPr>
        <p:txBody>
          <a:bodyPr>
            <a:normAutofit/>
          </a:bodyPr>
          <a:lstStyle/>
          <a:p>
            <a:pPr algn="l"/>
            <a:r>
              <a:rPr lang="en-GB" sz="1400" b="0" i="0" dirty="0">
                <a:solidFill>
                  <a:schemeClr val="bg1"/>
                </a:solidFill>
                <a:effectLst/>
                <a:latin typeface="Charter"/>
              </a:rPr>
              <a:t>The rabbit was the fourth animal to finish in the Jade Emperor’s race. “In order to win, the animals had to cross a river with rapid currents and reach the finish line on the shore,” Li says.</a:t>
            </a:r>
          </a:p>
          <a:p>
            <a:pPr algn="l"/>
            <a:r>
              <a:rPr lang="en-GB" sz="1400" b="0" i="0" dirty="0">
                <a:solidFill>
                  <a:schemeClr val="bg1"/>
                </a:solidFill>
                <a:effectLst/>
                <a:latin typeface="Charter"/>
              </a:rPr>
              <a:t>To reach the end, the rabbit hopped along the river bank, Nachamkin and Chen explain. “To cross the river, it hopped from stone to stone, but slipped along the way.</a:t>
            </a:r>
          </a:p>
          <a:p>
            <a:pPr algn="l"/>
            <a:endParaRPr lang="en-GB" sz="1100" dirty="0">
              <a:solidFill>
                <a:schemeClr val="bg1"/>
              </a:solidFill>
            </a:endParaRPr>
          </a:p>
        </p:txBody>
      </p:sp>
      <p:cxnSp>
        <p:nvCxnSpPr>
          <p:cNvPr id="2075" name="Straight Connector 2074">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8585" y="3681408"/>
            <a:ext cx="11934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19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74048-8E77-4252-A540-B5888501194E}"/>
              </a:ext>
            </a:extLst>
          </p:cNvPr>
          <p:cNvSpPr>
            <a:spLocks noGrp="1"/>
          </p:cNvSpPr>
          <p:nvPr>
            <p:ph type="title"/>
          </p:nvPr>
        </p:nvSpPr>
        <p:spPr>
          <a:xfrm>
            <a:off x="762001" y="803325"/>
            <a:ext cx="5314536" cy="1325563"/>
          </a:xfrm>
        </p:spPr>
        <p:txBody>
          <a:bodyPr>
            <a:normAutofit/>
          </a:bodyPr>
          <a:lstStyle/>
          <a:p>
            <a:r>
              <a:rPr lang="en-GB" dirty="0"/>
              <a:t>Fun facts</a:t>
            </a:r>
          </a:p>
        </p:txBody>
      </p:sp>
      <p:sp>
        <p:nvSpPr>
          <p:cNvPr id="3" name="Content Placeholder 2">
            <a:extLst>
              <a:ext uri="{FF2B5EF4-FFF2-40B4-BE49-F238E27FC236}">
                <a16:creationId xmlns:a16="http://schemas.microsoft.com/office/drawing/2014/main" id="{B52235BC-BBE3-4E20-949A-7B4E373CDADC}"/>
              </a:ext>
            </a:extLst>
          </p:cNvPr>
          <p:cNvSpPr>
            <a:spLocks noGrp="1"/>
          </p:cNvSpPr>
          <p:nvPr>
            <p:ph idx="1"/>
          </p:nvPr>
        </p:nvSpPr>
        <p:spPr>
          <a:xfrm>
            <a:off x="762000" y="2279018"/>
            <a:ext cx="5314543" cy="3375920"/>
          </a:xfrm>
        </p:spPr>
        <p:txBody>
          <a:bodyPr anchor="t">
            <a:normAutofit/>
          </a:bodyPr>
          <a:lstStyle/>
          <a:p>
            <a:pPr>
              <a:buFont typeface="Arial" panose="020B0604020202020204" pitchFamily="34" charset="0"/>
              <a:buChar char="•"/>
            </a:pPr>
            <a:r>
              <a:rPr lang="en-GB" sz="1800" b="0" i="0" dirty="0">
                <a:effectLst/>
                <a:latin typeface="arial" panose="020B0604020202020204" pitchFamily="34" charset="0"/>
              </a:rPr>
              <a:t>Putting Up New Year Decorations. ...</a:t>
            </a:r>
          </a:p>
          <a:p>
            <a:pPr>
              <a:buFont typeface="Arial" panose="020B0604020202020204" pitchFamily="34" charset="0"/>
              <a:buChar char="•"/>
            </a:pPr>
            <a:r>
              <a:rPr lang="en-GB" sz="1800" b="0" i="0" dirty="0">
                <a:effectLst/>
                <a:latin typeface="arial" panose="020B0604020202020204" pitchFamily="34" charset="0"/>
              </a:rPr>
              <a:t>Offering Sacrifices to Ancestors. ...</a:t>
            </a:r>
          </a:p>
          <a:p>
            <a:pPr>
              <a:buFont typeface="Arial" panose="020B0604020202020204" pitchFamily="34" charset="0"/>
              <a:buChar char="•"/>
            </a:pPr>
            <a:r>
              <a:rPr lang="en-GB" sz="1800" b="0" i="0" dirty="0">
                <a:effectLst/>
                <a:latin typeface="arial" panose="020B0604020202020204" pitchFamily="34" charset="0"/>
              </a:rPr>
              <a:t>Enjoying a Reunion Dinner. ...</a:t>
            </a:r>
          </a:p>
          <a:p>
            <a:pPr>
              <a:buFont typeface="Arial" panose="020B0604020202020204" pitchFamily="34" charset="0"/>
              <a:buChar char="•"/>
            </a:pPr>
            <a:r>
              <a:rPr lang="en-GB" sz="1800" b="0" i="0" dirty="0">
                <a:effectLst/>
                <a:latin typeface="arial" panose="020B0604020202020204" pitchFamily="34" charset="0"/>
              </a:rPr>
              <a:t>Watching CCTV's New Year Gala. ...</a:t>
            </a:r>
          </a:p>
          <a:p>
            <a:pPr>
              <a:buFont typeface="Arial" panose="020B0604020202020204" pitchFamily="34" charset="0"/>
              <a:buChar char="•"/>
            </a:pPr>
            <a:r>
              <a:rPr lang="en-GB" sz="1800" b="0" i="0" dirty="0">
                <a:effectLst/>
                <a:latin typeface="arial" panose="020B0604020202020204" pitchFamily="34" charset="0"/>
              </a:rPr>
              <a:t>Giving Red Envelopes (Lucky Money) to Kids. ...</a:t>
            </a:r>
          </a:p>
          <a:p>
            <a:pPr>
              <a:buFont typeface="Arial" panose="020B0604020202020204" pitchFamily="34" charset="0"/>
              <a:buChar char="•"/>
            </a:pPr>
            <a:r>
              <a:rPr lang="en-GB" sz="1800" b="0" i="0" dirty="0">
                <a:effectLst/>
                <a:latin typeface="arial" panose="020B0604020202020204" pitchFamily="34" charset="0"/>
              </a:rPr>
              <a:t>Staying Up Late.</a:t>
            </a:r>
          </a:p>
          <a:p>
            <a:endParaRPr lang="en-GB" sz="1800" dirty="0"/>
          </a:p>
        </p:txBody>
      </p:sp>
      <p:sp>
        <p:nvSpPr>
          <p:cNvPr id="3083" name="Freeform: Shape 307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Festival/Celebration] China's Lantern Festival from the Eyes of HONOR |  HONOR CLUB (Global)">
            <a:extLst>
              <a:ext uri="{FF2B5EF4-FFF2-40B4-BE49-F238E27FC236}">
                <a16:creationId xmlns:a16="http://schemas.microsoft.com/office/drawing/2014/main" id="{4626FCEA-B016-4AB6-B17E-EBC96435A0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506" r="19260" b="2"/>
          <a:stretch/>
        </p:blipFill>
        <p:spPr bwMode="auto">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56487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450</Words>
  <Application>Microsoft Office PowerPoint</Application>
  <PresentationFormat>Widescreen</PresentationFormat>
  <Paragraphs>29</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Arial</vt:lpstr>
      <vt:lpstr>Calibri</vt:lpstr>
      <vt:lpstr>Calibri Light</vt:lpstr>
      <vt:lpstr>Charter</vt:lpstr>
      <vt:lpstr>GTWalsheim</vt:lpstr>
      <vt:lpstr>Office Theme</vt:lpstr>
      <vt:lpstr>Chinese new year </vt:lpstr>
      <vt:lpstr>Chinese New Year Traditions</vt:lpstr>
      <vt:lpstr>                         More facts</vt:lpstr>
      <vt:lpstr>PowerPoint Presentation</vt:lpstr>
      <vt:lpstr>Why is the rabbit the fourth animal in the Chinese zodiac? </vt:lpstr>
      <vt:lpstr>Fun facts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Chinese new year</dc:title>
  <dc:creator>Kris Khadka</dc:creator>
  <cp:lastModifiedBy>Kris Khadka</cp:lastModifiedBy>
  <cp:revision>8</cp:revision>
  <dcterms:created xsi:type="dcterms:W3CDTF">2023-01-17T11:12:38Z</dcterms:created>
  <dcterms:modified xsi:type="dcterms:W3CDTF">2023-01-18T09:56:24Z</dcterms:modified>
</cp:coreProperties>
</file>