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5" r:id="rId6"/>
    <p:sldId id="269" r:id="rId7"/>
    <p:sldId id="270" r:id="rId8"/>
    <p:sldId id="267" r:id="rId9"/>
    <p:sldId id="268"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2753-55FE-4C4C-9E63-0B281FDF5F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1EA5509-875E-1145-A0FA-ACB8D0DF3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058283B-AD9A-1F4F-BF9C-491FA6BE1BB8}"/>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5" name="Footer Placeholder 4">
            <a:extLst>
              <a:ext uri="{FF2B5EF4-FFF2-40B4-BE49-F238E27FC236}">
                <a16:creationId xmlns:a16="http://schemas.microsoft.com/office/drawing/2014/main" id="{96C4233D-7330-1E4E-8E9D-675908A39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7B98F-D095-4143-96DB-86E5D62C83FE}"/>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308830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B37A-7180-2248-8363-DD02FE47BF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9260E1-F82E-C545-A51E-F20B9FF746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18A93A-C1A6-A54F-BA10-92CA729C1328}"/>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5" name="Footer Placeholder 4">
            <a:extLst>
              <a:ext uri="{FF2B5EF4-FFF2-40B4-BE49-F238E27FC236}">
                <a16:creationId xmlns:a16="http://schemas.microsoft.com/office/drawing/2014/main" id="{0E9E1299-FC6F-5B46-AA91-DFFB02056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88687-2FDD-A742-B2F9-C7466F65342C}"/>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374073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5CF37-A68D-114D-BFA2-7A82496435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34F4EC-5190-D548-A9DD-03B845EAB2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2BC081-9C49-DE4D-B318-074B503988F1}"/>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5" name="Footer Placeholder 4">
            <a:extLst>
              <a:ext uri="{FF2B5EF4-FFF2-40B4-BE49-F238E27FC236}">
                <a16:creationId xmlns:a16="http://schemas.microsoft.com/office/drawing/2014/main" id="{B70E4C97-060C-2D44-82A6-9DFB2ABD8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4C8B8-343F-3D40-AED2-60F68ECDE303}"/>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292515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BDBA-FA6D-FE4D-987E-617C0E1AD6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14D81F-F077-C541-8BAB-F264BB4FD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3097F6-2E7F-204F-824A-38EA0B464010}"/>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5" name="Footer Placeholder 4">
            <a:extLst>
              <a:ext uri="{FF2B5EF4-FFF2-40B4-BE49-F238E27FC236}">
                <a16:creationId xmlns:a16="http://schemas.microsoft.com/office/drawing/2014/main" id="{F1A61EEE-CE61-5340-B7E0-0A3397405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E8132-27CE-3F46-9031-4A8010900D3F}"/>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255759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DEC9-4846-DB43-B562-54B13C51A4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04B28D-5313-9144-98A5-D9FA6EEA6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0B24DA-7AF2-0E43-9D1D-8624F9930422}"/>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5" name="Footer Placeholder 4">
            <a:extLst>
              <a:ext uri="{FF2B5EF4-FFF2-40B4-BE49-F238E27FC236}">
                <a16:creationId xmlns:a16="http://schemas.microsoft.com/office/drawing/2014/main" id="{8FA929C3-539E-1B40-B207-E8A72A8B5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CB87D-0546-4A4C-9525-12B54FF4C205}"/>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373711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CAD7-0046-3B43-BAF4-2195FBAF3E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B05573-0611-4243-8AB4-CA4288BC02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C489819-473C-9D4A-A439-81C7C81095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419F3B-C5EB-0549-B2A6-C3378CF0CE37}"/>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6" name="Footer Placeholder 5">
            <a:extLst>
              <a:ext uri="{FF2B5EF4-FFF2-40B4-BE49-F238E27FC236}">
                <a16:creationId xmlns:a16="http://schemas.microsoft.com/office/drawing/2014/main" id="{EC4FB9C7-F972-FC42-B421-09CE6A538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46C31-0761-9543-86EB-8BEF9D897210}"/>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135533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729F-281E-CB4E-82A7-500A74DEBA1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04C122-7D59-EC4B-A455-905EFB3D9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289DDB-8001-0443-8802-F55913F1C74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ED7C76-7A43-ED4F-AD8E-F147B7F5F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5CB1B9-ECDA-6D47-B2CE-BC52F347C8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D704B8F-1B7B-934C-80CE-3B8B0D03E63F}"/>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8" name="Footer Placeholder 7">
            <a:extLst>
              <a:ext uri="{FF2B5EF4-FFF2-40B4-BE49-F238E27FC236}">
                <a16:creationId xmlns:a16="http://schemas.microsoft.com/office/drawing/2014/main" id="{A0AE18FB-9520-AE49-86E0-3C30B6FC4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AB8776-17D2-2244-9230-FE7EF42D8C31}"/>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296563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B695-49CD-E546-BD84-AC2D46C9710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4ED0D4C-5E9E-664D-81C2-2F8F2608CAB2}"/>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4" name="Footer Placeholder 3">
            <a:extLst>
              <a:ext uri="{FF2B5EF4-FFF2-40B4-BE49-F238E27FC236}">
                <a16:creationId xmlns:a16="http://schemas.microsoft.com/office/drawing/2014/main" id="{ACB734F4-B60F-F844-8CEB-BF557CC31C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6D1C4-3823-C441-BA1A-64827746F406}"/>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37477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171B5-F1F4-114D-9868-DC350EDA1C56}"/>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3" name="Footer Placeholder 2">
            <a:extLst>
              <a:ext uri="{FF2B5EF4-FFF2-40B4-BE49-F238E27FC236}">
                <a16:creationId xmlns:a16="http://schemas.microsoft.com/office/drawing/2014/main" id="{0C583C5F-C519-ED43-92B1-8CBFD9360A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016AE3-4AF1-0D47-B82B-496A89E58167}"/>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248809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57E1-0B93-474E-928E-B32995ADEF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F4B43F-E5E1-1945-BE97-A68DF2C17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0C947D-6E8C-AC47-8B04-A7FF1EB1F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93D8C4-6241-2D48-B90D-FB01E171D937}"/>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6" name="Footer Placeholder 5">
            <a:extLst>
              <a:ext uri="{FF2B5EF4-FFF2-40B4-BE49-F238E27FC236}">
                <a16:creationId xmlns:a16="http://schemas.microsoft.com/office/drawing/2014/main" id="{9AFEC130-3E75-0B4E-898E-27C5F7A40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79208-9E8A-2446-A2F5-428C81229052}"/>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265683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9603-7BB8-B04F-9173-DAD4D8C958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2FED15-ADBB-8A44-8221-C5753E8AB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216B72-13FB-E047-8E41-2E880DC3F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F3CCFA-7F4C-C946-87F5-077500CB3F5B}"/>
              </a:ext>
            </a:extLst>
          </p:cNvPr>
          <p:cNvSpPr>
            <a:spLocks noGrp="1"/>
          </p:cNvSpPr>
          <p:nvPr>
            <p:ph type="dt" sz="half" idx="10"/>
          </p:nvPr>
        </p:nvSpPr>
        <p:spPr/>
        <p:txBody>
          <a:bodyPr/>
          <a:lstStyle/>
          <a:p>
            <a:fld id="{8FBAF364-EA8A-D940-9811-E1ED53EE0A3A}" type="datetimeFigureOut">
              <a:rPr lang="en-US" smtClean="0"/>
              <a:t>6/20/2020</a:t>
            </a:fld>
            <a:endParaRPr lang="en-US"/>
          </a:p>
        </p:txBody>
      </p:sp>
      <p:sp>
        <p:nvSpPr>
          <p:cNvPr id="6" name="Footer Placeholder 5">
            <a:extLst>
              <a:ext uri="{FF2B5EF4-FFF2-40B4-BE49-F238E27FC236}">
                <a16:creationId xmlns:a16="http://schemas.microsoft.com/office/drawing/2014/main" id="{7C2887B9-A5EB-534A-A894-AAAB52155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0F759-A256-BE46-A047-62D967047220}"/>
              </a:ext>
            </a:extLst>
          </p:cNvPr>
          <p:cNvSpPr>
            <a:spLocks noGrp="1"/>
          </p:cNvSpPr>
          <p:nvPr>
            <p:ph type="sldNum" sz="quarter" idx="12"/>
          </p:nvPr>
        </p:nvSpPr>
        <p:spPr/>
        <p:txBody>
          <a:bodyPr/>
          <a:lstStyle/>
          <a:p>
            <a:fld id="{C9835910-D73C-DF40-9116-CA644DA8E0DA}" type="slidenum">
              <a:rPr lang="en-US" smtClean="0"/>
              <a:t>‹#›</a:t>
            </a:fld>
            <a:endParaRPr lang="en-US"/>
          </a:p>
        </p:txBody>
      </p:sp>
    </p:spTree>
    <p:extLst>
      <p:ext uri="{BB962C8B-B14F-4D97-AF65-F5344CB8AC3E}">
        <p14:creationId xmlns:p14="http://schemas.microsoft.com/office/powerpoint/2010/main" val="161489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D95E8-CCEE-7C44-93DE-D11D6F885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ED47AE-96C1-A948-971E-4FD3A8182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B1CF1C-C71B-DC4E-850A-193DC421D6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AF364-EA8A-D940-9811-E1ED53EE0A3A}" type="datetimeFigureOut">
              <a:rPr lang="en-US" smtClean="0"/>
              <a:t>6/20/2020</a:t>
            </a:fld>
            <a:endParaRPr lang="en-US"/>
          </a:p>
        </p:txBody>
      </p:sp>
      <p:sp>
        <p:nvSpPr>
          <p:cNvPr id="5" name="Footer Placeholder 4">
            <a:extLst>
              <a:ext uri="{FF2B5EF4-FFF2-40B4-BE49-F238E27FC236}">
                <a16:creationId xmlns:a16="http://schemas.microsoft.com/office/drawing/2014/main" id="{FC1F643F-ED11-7E42-8C6A-0EDE0736B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2D347-98E1-CE4C-BCB2-3951339D6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35910-D73C-DF40-9116-CA644DA8E0DA}" type="slidenum">
              <a:rPr lang="en-US" smtClean="0"/>
              <a:t>‹#›</a:t>
            </a:fld>
            <a:endParaRPr lang="en-US"/>
          </a:p>
        </p:txBody>
      </p:sp>
    </p:spTree>
    <p:extLst>
      <p:ext uri="{BB962C8B-B14F-4D97-AF65-F5344CB8AC3E}">
        <p14:creationId xmlns:p14="http://schemas.microsoft.com/office/powerpoint/2010/main" val="1847748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E08-6E4A-854F-94A7-DE175D21E36C}"/>
              </a:ext>
            </a:extLst>
          </p:cNvPr>
          <p:cNvSpPr>
            <a:spLocks noGrp="1"/>
          </p:cNvSpPr>
          <p:nvPr>
            <p:ph type="ctrTitle"/>
          </p:nvPr>
        </p:nvSpPr>
        <p:spPr>
          <a:xfrm>
            <a:off x="762001" y="803325"/>
            <a:ext cx="5314536" cy="1325563"/>
          </a:xfrm>
        </p:spPr>
        <p:txBody>
          <a:bodyPr vert="horz" lIns="91440" tIns="45720" rIns="91440" bIns="45720" rtlCol="0" anchor="ctr">
            <a:normAutofit/>
          </a:bodyPr>
          <a:lstStyle/>
          <a:p>
            <a:pPr algn="l"/>
            <a:r>
              <a:rPr lang="en-US" sz="4400"/>
              <a:t>Come to Belfast!</a:t>
            </a:r>
          </a:p>
        </p:txBody>
      </p:sp>
      <p:sp>
        <p:nvSpPr>
          <p:cNvPr id="3" name="Subtitle 2">
            <a:extLst>
              <a:ext uri="{FF2B5EF4-FFF2-40B4-BE49-F238E27FC236}">
                <a16:creationId xmlns:a16="http://schemas.microsoft.com/office/drawing/2014/main" id="{4FC74335-9E9E-6446-8E24-A41087727457}"/>
              </a:ext>
            </a:extLst>
          </p:cNvPr>
          <p:cNvSpPr>
            <a:spLocks noGrp="1"/>
          </p:cNvSpPr>
          <p:nvPr>
            <p:ph type="subTitle" idx="1"/>
          </p:nvPr>
        </p:nvSpPr>
        <p:spPr>
          <a:xfrm>
            <a:off x="762000" y="2279018"/>
            <a:ext cx="5314543" cy="3375920"/>
          </a:xfrm>
        </p:spPr>
        <p:txBody>
          <a:bodyPr vert="horz" lIns="91440" tIns="45720" rIns="91440" bIns="45720" rtlCol="0" anchor="t">
            <a:normAutofit/>
          </a:bodyPr>
          <a:lstStyle/>
          <a:p>
            <a:pPr marL="457200" indent="-228600" algn="l">
              <a:buFont typeface="Arial" panose="020B0604020202020204" pitchFamily="34" charset="0"/>
              <a:buChar char="•"/>
            </a:pPr>
            <a:r>
              <a:rPr lang="en-US" sz="1800" dirty="0"/>
              <a:t>Ulster Museum has something for everyone including </a:t>
            </a:r>
            <a:r>
              <a:rPr lang="en-US" sz="1800" dirty="0" err="1"/>
              <a:t>Edmontosaurus</a:t>
            </a:r>
            <a:r>
              <a:rPr lang="en-US" sz="1800" dirty="0"/>
              <a:t> dinosaur skeleton .</a:t>
            </a:r>
          </a:p>
          <a:p>
            <a:pPr marL="457200" indent="-228600" algn="l">
              <a:buFont typeface="Arial" panose="020B0604020202020204" pitchFamily="34" charset="0"/>
              <a:buChar char="•"/>
            </a:pPr>
            <a:endParaRPr lang="en-US" sz="1800" dirty="0"/>
          </a:p>
          <a:p>
            <a:pPr marL="457200" indent="-228600" algn="l">
              <a:buFont typeface="Arial" panose="020B0604020202020204" pitchFamily="34" charset="0"/>
              <a:buChar char="•"/>
            </a:pPr>
            <a:r>
              <a:rPr lang="en-US" sz="1800" dirty="0"/>
              <a:t>Meet Champion Patrick of </a:t>
            </a:r>
            <a:r>
              <a:rPr lang="en-US" sz="1800" dirty="0" err="1"/>
              <a:t>Ifold</a:t>
            </a:r>
            <a:r>
              <a:rPr lang="en-US" sz="1800" dirty="0"/>
              <a:t> an Irish Wolfhound</a:t>
            </a:r>
            <a:r>
              <a:rPr lang="en-GB" sz="1800" dirty="0"/>
              <a:t> and meet an Egyptian mummy!</a:t>
            </a:r>
            <a:endParaRPr lang="en-US" sz="1800" dirty="0"/>
          </a:p>
          <a:p>
            <a:pPr marL="457200" indent="-228600" algn="l">
              <a:buFont typeface="Arial" panose="020B0604020202020204" pitchFamily="34" charset="0"/>
              <a:buChar char="•"/>
            </a:pPr>
            <a:endParaRPr lang="en-US" sz="1800" dirty="0"/>
          </a:p>
          <a:p>
            <a:pPr marL="457200" indent="-228600" algn="l">
              <a:buFont typeface="Arial" panose="020B0604020202020204" pitchFamily="34" charset="0"/>
              <a:buChar char="•"/>
            </a:pPr>
            <a:r>
              <a:rPr lang="en-US" sz="1800" dirty="0"/>
              <a:t>Find out about the history of ‘The Troubles’ and see Nobel Peace Prize medals</a:t>
            </a:r>
          </a:p>
          <a:p>
            <a:pPr marL="457200" indent="-228600" algn="l">
              <a:buFont typeface="Arial" panose="020B0604020202020204" pitchFamily="34" charset="0"/>
              <a:buChar char="•"/>
            </a:pPr>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2D4008-4E36-604B-8DE2-E7F53F40A977}"/>
              </a:ext>
            </a:extLst>
          </p:cNvPr>
          <p:cNvPicPr>
            <a:picLocks noChangeAspect="1"/>
          </p:cNvPicPr>
          <p:nvPr/>
        </p:nvPicPr>
        <p:blipFill rotWithShape="1">
          <a:blip r:embed="rId2"/>
          <a:srcRect r="29614"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470125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762000" y="2279018"/>
            <a:ext cx="5314543" cy="337592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latin typeface="Arial-BoldMT"/>
              </a:rPr>
              <a:t>The Grand Opera House </a:t>
            </a:r>
            <a:r>
              <a:rPr lang="en-GB" sz="1800" dirty="0">
                <a:latin typeface="Arial-BoldMT"/>
              </a:rPr>
              <a:t>was designed by </a:t>
            </a:r>
            <a:r>
              <a:rPr lang="en-GB" sz="1800" b="1" dirty="0">
                <a:latin typeface="Arial-BoldMT"/>
              </a:rPr>
              <a:t>Frank </a:t>
            </a:r>
            <a:r>
              <a:rPr lang="en-GB" sz="1800" b="1" dirty="0" err="1">
                <a:latin typeface="Arial-BoldMT"/>
              </a:rPr>
              <a:t>Matcham</a:t>
            </a:r>
            <a:r>
              <a:rPr lang="en-GB" sz="1800" b="1" dirty="0">
                <a:latin typeface="Arial-BoldMT"/>
              </a:rPr>
              <a:t> </a:t>
            </a:r>
            <a:r>
              <a:rPr lang="en-GB" sz="1800" dirty="0">
                <a:latin typeface="Arial-BoldMT"/>
              </a:rPr>
              <a:t>and opened on 23</a:t>
            </a:r>
            <a:r>
              <a:rPr lang="en-GB" sz="1800" baseline="30000" dirty="0">
                <a:latin typeface="Arial-BoldMT"/>
              </a:rPr>
              <a:t>rd</a:t>
            </a:r>
            <a:r>
              <a:rPr lang="en-GB" sz="1800" dirty="0">
                <a:latin typeface="Arial-BoldMT"/>
              </a:rPr>
              <a:t> December 1895.</a:t>
            </a:r>
            <a:endParaRPr lang="en-GB" sz="1800" b="1" dirty="0">
              <a:latin typeface="Arial-BoldMT"/>
            </a:endParaRPr>
          </a:p>
          <a:p>
            <a:endParaRPr lang="en-GB" sz="1800" dirty="0"/>
          </a:p>
          <a:p>
            <a:r>
              <a:rPr lang="en-GB" sz="1800" dirty="0"/>
              <a:t>The building has been damaged by bombs on several occasions usually when the nearby Europa Hotel was targeted.</a:t>
            </a:r>
            <a:endParaRPr lang="en-GB" sz="1800" b="1" dirty="0"/>
          </a:p>
          <a:p>
            <a:endParaRPr lang="en-GB" sz="1800" b="1" dirty="0"/>
          </a:p>
          <a:p>
            <a:r>
              <a:rPr lang="en-GB" sz="1800" dirty="0"/>
              <a:t>In</a:t>
            </a:r>
            <a:r>
              <a:rPr lang="en-GB" sz="1800" b="1" dirty="0"/>
              <a:t> 1995</a:t>
            </a:r>
            <a:r>
              <a:rPr lang="en-GB" sz="1800" dirty="0"/>
              <a:t> the running of the theatre was taken over by the Grand Opera House Trust, it is currently undergoing further renovation and was due to open later this year but is likely to be delayed because of </a:t>
            </a:r>
            <a:r>
              <a:rPr lang="en-GB" sz="1800" dirty="0" err="1"/>
              <a:t>Covid-19</a:t>
            </a:r>
            <a:r>
              <a:rPr lang="en-GB" sz="1800" dirty="0"/>
              <a:t>.</a:t>
            </a:r>
            <a:endParaRPr lang="en-US" sz="1800" dirty="0"/>
          </a:p>
        </p:txBody>
      </p:sp>
      <p:sp>
        <p:nvSpPr>
          <p:cNvPr id="43" name="Freeform: Shape 42">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C857A79-AFF2-E248-92A6-E680A6D9FC66}"/>
              </a:ext>
            </a:extLst>
          </p:cNvPr>
          <p:cNvPicPr>
            <a:picLocks noChangeAspect="1"/>
          </p:cNvPicPr>
          <p:nvPr/>
        </p:nvPicPr>
        <p:blipFill rotWithShape="1">
          <a:blip r:embed="rId2"/>
          <a:srcRect l="18559" r="1215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338253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3" name="Content Placeholder 2">
            <a:extLst>
              <a:ext uri="{FF2B5EF4-FFF2-40B4-BE49-F238E27FC236}">
                <a16:creationId xmlns:a16="http://schemas.microsoft.com/office/drawing/2014/main" id="{16B0DD7F-6732-8842-A5A0-4FA1121C4353}"/>
              </a:ext>
            </a:extLst>
          </p:cNvPr>
          <p:cNvSpPr>
            <a:spLocks noGrp="1"/>
          </p:cNvSpPr>
          <p:nvPr>
            <p:ph idx="1"/>
          </p:nvPr>
        </p:nvSpPr>
        <p:spPr>
          <a:xfrm>
            <a:off x="762000" y="2279018"/>
            <a:ext cx="5314543" cy="3375920"/>
          </a:xfrm>
        </p:spPr>
        <p:txBody>
          <a:bodyPr anchor="t">
            <a:normAutofit/>
          </a:bodyPr>
          <a:lstStyle/>
          <a:p>
            <a:r>
              <a:rPr lang="en-GB" sz="1800" dirty="0">
                <a:latin typeface="Arial-BoldMT"/>
              </a:rPr>
              <a:t>The</a:t>
            </a:r>
            <a:r>
              <a:rPr lang="en-GB" sz="1800" b="1" dirty="0">
                <a:latin typeface="Arial-BoldMT"/>
              </a:rPr>
              <a:t> Albert Memorial Tower is a clock tower in Queens square Belfast.</a:t>
            </a:r>
          </a:p>
          <a:p>
            <a:endParaRPr lang="en-GB" sz="1800" b="1" dirty="0">
              <a:latin typeface="Arial-BoldMT"/>
            </a:endParaRPr>
          </a:p>
          <a:p>
            <a:r>
              <a:rPr lang="en-GB" sz="1800" b="1" dirty="0">
                <a:latin typeface="Arial-BoldMT"/>
              </a:rPr>
              <a:t>It was completed in 1869 and is one of the best known landmarks in Belfast.</a:t>
            </a:r>
          </a:p>
          <a:p>
            <a:endParaRPr lang="en-GB" sz="1800" b="1" dirty="0">
              <a:latin typeface="Arial-BoldMT"/>
            </a:endParaRPr>
          </a:p>
          <a:p>
            <a:r>
              <a:rPr lang="en-US" sz="1800" dirty="0">
                <a:latin typeface="Helvetica" pitchFamily="2" charset="0"/>
              </a:rPr>
              <a:t>To halt the worsening lean and repair damage caused by the elements and heavy passing traffic, a multimillion-pound restoration project was completed in 2002. </a:t>
            </a:r>
            <a:endParaRPr lang="en-GB" sz="1800" b="1" dirty="0">
              <a:latin typeface="Arial-BoldMT"/>
            </a:endParaRP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6D846C1-9B10-4F4A-B6D3-D29392441227}"/>
              </a:ext>
            </a:extLst>
          </p:cNvPr>
          <p:cNvPicPr>
            <a:picLocks noChangeAspect="1"/>
          </p:cNvPicPr>
          <p:nvPr/>
        </p:nvPicPr>
        <p:blipFill rotWithShape="1">
          <a:blip r:embed="rId2"/>
          <a:srcRect t="6163" r="3" b="651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976602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310445"/>
            <a:ext cx="5314536" cy="1298222"/>
          </a:xfrm>
        </p:spPr>
        <p:txBody>
          <a:bodyPr>
            <a:normAutofit/>
          </a:bodyPr>
          <a:lstStyle/>
          <a:p>
            <a:r>
              <a:rPr lang="en-GB" dirty="0"/>
              <a:t>Come to Belfast</a:t>
            </a:r>
            <a:endParaRPr lang="en-US" dirty="0"/>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43F8971-BAAD-C943-952A-D0D37B320C64}"/>
              </a:ext>
            </a:extLst>
          </p:cNvPr>
          <p:cNvPicPr>
            <a:picLocks noChangeAspect="1"/>
          </p:cNvPicPr>
          <p:nvPr/>
        </p:nvPicPr>
        <p:blipFill rotWithShape="1">
          <a:blip r:embed="rId2"/>
          <a:srcRect l="20377" r="754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838200" y="1825625"/>
            <a:ext cx="53145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rial-BoldMT"/>
              </a:rPr>
              <a:t>Jaffe</a:t>
            </a:r>
            <a:r>
              <a:rPr lang="en-US" sz="1800" dirty="0">
                <a:latin typeface="ArialMT"/>
              </a:rPr>
              <a:t> erected the </a:t>
            </a:r>
            <a:r>
              <a:rPr lang="en-US" sz="1800" b="1" dirty="0">
                <a:latin typeface="Arial-BoldMT"/>
              </a:rPr>
              <a:t>Jaffe</a:t>
            </a:r>
            <a:r>
              <a:rPr lang="en-US" sz="1800" dirty="0">
                <a:latin typeface="ArialMT"/>
              </a:rPr>
              <a:t> Memorial </a:t>
            </a:r>
            <a:r>
              <a:rPr lang="en-US" sz="1800" b="1" dirty="0">
                <a:latin typeface="Arial-BoldMT"/>
              </a:rPr>
              <a:t>fountain</a:t>
            </a:r>
            <a:r>
              <a:rPr lang="en-US" sz="1800" dirty="0">
                <a:latin typeface="ArialMT"/>
              </a:rPr>
              <a:t> in 1874 to commemorate his father, who had funded the building of </a:t>
            </a:r>
            <a:r>
              <a:rPr lang="en-US" sz="1800" b="1" dirty="0">
                <a:latin typeface="Arial-BoldMT"/>
              </a:rPr>
              <a:t>Belfast's</a:t>
            </a:r>
            <a:r>
              <a:rPr lang="en-US" sz="1800" dirty="0">
                <a:latin typeface="ArialMT"/>
              </a:rPr>
              <a:t> first synagogue at Great Victoria Street.</a:t>
            </a:r>
            <a:endParaRPr lang="en-GB" sz="1800" dirty="0">
              <a:latin typeface="ArialMT"/>
            </a:endParaRPr>
          </a:p>
          <a:p>
            <a:endParaRPr lang="en-GB" sz="1800" dirty="0">
              <a:latin typeface="ArialMT"/>
            </a:endParaRPr>
          </a:p>
          <a:p>
            <a:r>
              <a:rPr lang="en-US" sz="1800" dirty="0">
                <a:latin typeface="ArialMT"/>
              </a:rPr>
              <a:t> Originally sited in Victoria Square, the </a:t>
            </a:r>
            <a:r>
              <a:rPr lang="en-US" sz="1800" b="1" dirty="0">
                <a:latin typeface="Arial-BoldMT"/>
              </a:rPr>
              <a:t>fountain</a:t>
            </a:r>
            <a:r>
              <a:rPr lang="en-US" sz="1800" dirty="0">
                <a:latin typeface="ArialMT"/>
              </a:rPr>
              <a:t> was surmounted by an ornamental weather vane and was later moved to the Botanic Gardens.</a:t>
            </a:r>
            <a:endParaRPr lang="en-GB" sz="1800" dirty="0">
              <a:latin typeface="ArialMT"/>
            </a:endParaRPr>
          </a:p>
          <a:p>
            <a:endParaRPr lang="en-GB" sz="1800" dirty="0">
              <a:latin typeface="ArialMT"/>
            </a:endParaRPr>
          </a:p>
          <a:p>
            <a:r>
              <a:rPr lang="en-GB" sz="1800" dirty="0">
                <a:latin typeface="ArialMT"/>
              </a:rPr>
              <a:t>Now it is  back in Victoria Square it is not in Botanic Gardens anymore.</a:t>
            </a:r>
            <a:endParaRPr lang="en-US" dirty="0"/>
          </a:p>
        </p:txBody>
      </p:sp>
    </p:spTree>
    <p:extLst>
      <p:ext uri="{BB962C8B-B14F-4D97-AF65-F5344CB8AC3E}">
        <p14:creationId xmlns:p14="http://schemas.microsoft.com/office/powerpoint/2010/main" val="38833568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CC5FF6-C911-4883-B5F7-F5F3E29A8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E2200F-ED39-40A1-A6F7-65A45ED6D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4DC59FE-95C7-4792-8613-8387631B1D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185A6740-C8AC-4AF4-8DED-DF2AE7C5C4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0287ED7-11F5-4988-9536-ED300C63D0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435B82-54F0-40A8-98AC-308BBE4001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3E91545-5C3B-46A8-84FE-3866AC17D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E118785-E32F-4098-BA19-715FB4D32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18661B7-47E9-4CFA-9D23-D94826CD7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8950E08-6E4A-854F-94A7-DE175D21E36C}"/>
              </a:ext>
            </a:extLst>
          </p:cNvPr>
          <p:cNvSpPr>
            <a:spLocks noGrp="1"/>
          </p:cNvSpPr>
          <p:nvPr>
            <p:ph type="ctrTitle"/>
          </p:nvPr>
        </p:nvSpPr>
        <p:spPr>
          <a:xfrm>
            <a:off x="629640" y="630936"/>
            <a:ext cx="5895058" cy="1224065"/>
          </a:xfrm>
          <a:noFill/>
        </p:spPr>
        <p:txBody>
          <a:bodyPr vert="horz" lIns="91440" tIns="45720" rIns="91440" bIns="45720" rtlCol="0" anchor="b">
            <a:normAutofit/>
          </a:bodyPr>
          <a:lstStyle/>
          <a:p>
            <a:pPr algn="l"/>
            <a:r>
              <a:rPr lang="en-US" sz="4800">
                <a:solidFill>
                  <a:schemeClr val="bg1"/>
                </a:solidFill>
              </a:rPr>
              <a:t>Come to Belfast!</a:t>
            </a:r>
          </a:p>
        </p:txBody>
      </p:sp>
      <p:sp>
        <p:nvSpPr>
          <p:cNvPr id="28" name="Rectangle 27">
            <a:extLst>
              <a:ext uri="{FF2B5EF4-FFF2-40B4-BE49-F238E27FC236}">
                <a16:creationId xmlns:a16="http://schemas.microsoft.com/office/drawing/2014/main" id="{B163B796-84D7-4069-93D0-7A496A03AA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7A77F8F-E829-4314-9F44-36169F7548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E8D18253-A2A5-4168-A077-5A4A9C532B0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AC9C54-D328-4591-AE19-1C4E335C790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4A6996-7D92-4A5D-B88C-3B3E56C691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F18B95-9F0D-423C-9242-0FBEC72769F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A4AE5E3E-9489-4D5A-A458-72C3E481CB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E88FC08-D56F-45D4-AC54-B89F64697BE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DA9CDF2D-7A78-4571-B1C1-857192D4A99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46C3A6-A8E2-4FBB-B6F8-FBEA0D905D8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35E17C-3C3F-401E-875C-1BA82BBA5AA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C01EF9-F43C-4B12-BBF9-A20421C7550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4FC74335-9E9E-6446-8E24-A41087727457}"/>
              </a:ext>
            </a:extLst>
          </p:cNvPr>
          <p:cNvSpPr>
            <a:spLocks noGrp="1"/>
          </p:cNvSpPr>
          <p:nvPr>
            <p:ph type="subTitle" idx="1"/>
          </p:nvPr>
        </p:nvSpPr>
        <p:spPr>
          <a:xfrm>
            <a:off x="629641" y="2207342"/>
            <a:ext cx="5895058" cy="3922165"/>
          </a:xfrm>
          <a:noFill/>
        </p:spPr>
        <p:txBody>
          <a:bodyPr vert="horz" lIns="91440" tIns="45720" rIns="91440" bIns="45720" rtlCol="0" anchor="t">
            <a:normAutofit/>
          </a:bodyPr>
          <a:lstStyle/>
          <a:p>
            <a:pPr marL="457200" indent="-228600" algn="l">
              <a:buFont typeface="Arial" panose="020B0604020202020204" pitchFamily="34" charset="0"/>
              <a:buChar char="•"/>
            </a:pPr>
            <a:r>
              <a:rPr lang="en-GB" sz="2000">
                <a:solidFill>
                  <a:schemeClr val="bg1"/>
                </a:solidFill>
              </a:rPr>
              <a:t>Titanic Belfast is the world’s largest Titanic experience.</a:t>
            </a:r>
            <a:endParaRPr lang="en-US" sz="2000">
              <a:solidFill>
                <a:schemeClr val="bg1"/>
              </a:solidFill>
            </a:endParaRPr>
          </a:p>
          <a:p>
            <a:pPr marL="457200" indent="-228600" algn="l">
              <a:buFont typeface="Arial" panose="020B0604020202020204" pitchFamily="34" charset="0"/>
              <a:buChar char="•"/>
            </a:pPr>
            <a:endParaRPr lang="en-US" sz="2000">
              <a:solidFill>
                <a:schemeClr val="bg1"/>
              </a:solidFill>
            </a:endParaRPr>
          </a:p>
          <a:p>
            <a:pPr marL="457200" indent="-228600" algn="l">
              <a:buFont typeface="Arial" panose="020B0604020202020204" pitchFamily="34" charset="0"/>
              <a:buChar char="•"/>
            </a:pPr>
            <a:r>
              <a:rPr lang="en-GB" sz="2000">
                <a:solidFill>
                  <a:schemeClr val="bg1"/>
                </a:solidFill>
              </a:rPr>
              <a:t>Take the Discovery Tour explaining the history of the ship.</a:t>
            </a:r>
            <a:endParaRPr lang="en-US" sz="2000">
              <a:solidFill>
                <a:schemeClr val="bg1"/>
              </a:solidFill>
            </a:endParaRPr>
          </a:p>
          <a:p>
            <a:pPr marL="457200" indent="-228600" algn="l">
              <a:buFont typeface="Arial" panose="020B0604020202020204" pitchFamily="34" charset="0"/>
              <a:buChar char="•"/>
            </a:pPr>
            <a:endParaRPr lang="en-US" sz="2000">
              <a:solidFill>
                <a:schemeClr val="bg1"/>
              </a:solidFill>
            </a:endParaRPr>
          </a:p>
          <a:p>
            <a:pPr marL="457200" indent="-228600" algn="l">
              <a:buFont typeface="Arial" panose="020B0604020202020204" pitchFamily="34" charset="0"/>
              <a:buChar char="•"/>
            </a:pPr>
            <a:r>
              <a:rPr lang="en-GB" sz="2000">
                <a:solidFill>
                  <a:schemeClr val="bg1"/>
                </a:solidFill>
              </a:rPr>
              <a:t>Titanic Belfast extends over 9 interactive galleries. </a:t>
            </a:r>
          </a:p>
          <a:p>
            <a:pPr marL="457200" indent="-228600" algn="l">
              <a:buFont typeface="Arial" panose="020B0604020202020204" pitchFamily="34" charset="0"/>
              <a:buChar char="•"/>
            </a:pPr>
            <a:endParaRPr lang="en-US" sz="2000">
              <a:solidFill>
                <a:schemeClr val="bg1"/>
              </a:solidFill>
            </a:endParaRPr>
          </a:p>
        </p:txBody>
      </p:sp>
      <p:pic>
        <p:nvPicPr>
          <p:cNvPr id="7" name="Picture 6">
            <a:extLst>
              <a:ext uri="{FF2B5EF4-FFF2-40B4-BE49-F238E27FC236}">
                <a16:creationId xmlns:a16="http://schemas.microsoft.com/office/drawing/2014/main" id="{EE84508B-5BA5-CA45-9667-AE3182CF10FD}"/>
              </a:ext>
            </a:extLst>
          </p:cNvPr>
          <p:cNvPicPr>
            <a:picLocks noChangeAspect="1"/>
          </p:cNvPicPr>
          <p:nvPr/>
        </p:nvPicPr>
        <p:blipFill rotWithShape="1">
          <a:blip r:embed="rId2"/>
          <a:srcRect l="13072" r="18546"/>
          <a:stretch/>
        </p:blipFill>
        <p:spPr>
          <a:xfrm>
            <a:off x="6795973" y="969893"/>
            <a:ext cx="4684777" cy="4684777"/>
          </a:xfrm>
          <a:prstGeom prst="rect">
            <a:avLst/>
          </a:prstGeom>
        </p:spPr>
      </p:pic>
      <p:grpSp>
        <p:nvGrpSpPr>
          <p:cNvPr id="44" name="Group 43">
            <a:extLst>
              <a:ext uri="{FF2B5EF4-FFF2-40B4-BE49-F238E27FC236}">
                <a16:creationId xmlns:a16="http://schemas.microsoft.com/office/drawing/2014/main" id="{B138BDDD-D054-4F0A-BB1F-9D016848D6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45" name="Straight Connector 44">
              <a:extLst>
                <a:ext uri="{FF2B5EF4-FFF2-40B4-BE49-F238E27FC236}">
                  <a16:creationId xmlns:a16="http://schemas.microsoft.com/office/drawing/2014/main" id="{3CB9B538-BCFF-41C2-87A8-28853C3998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34C8C8-72AB-40F5-87DE-E7AE196F7DE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DA1E9C3-A70A-49DD-AD8F-5E768B24FA3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C92A81C-B9D6-4A1C-BE78-377104DBEC0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802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762000" y="2279018"/>
            <a:ext cx="5314543"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1800" b="1">
                <a:latin typeface="Arial-BoldMT"/>
              </a:rPr>
              <a:t>Situated beside the Ulster Museum is the beautiful Botanic Gardens.</a:t>
            </a:r>
            <a:endParaRPr lang="en-GB" sz="1800">
              <a:latin typeface="ArialMT"/>
            </a:endParaRPr>
          </a:p>
          <a:p>
            <a:pPr marL="457200" indent="-457200">
              <a:buFont typeface="+mj-lt"/>
              <a:buAutoNum type="arabicPeriod"/>
            </a:pPr>
            <a:endParaRPr lang="en-GB" sz="1800">
              <a:latin typeface="ArialMT"/>
            </a:endParaRPr>
          </a:p>
          <a:p>
            <a:pPr marL="457200" indent="-457200">
              <a:buFont typeface="+mj-lt"/>
              <a:buAutoNum type="arabicPeriod"/>
            </a:pPr>
            <a:r>
              <a:rPr lang="en-GB" sz="1800">
                <a:latin typeface="ArialMT"/>
              </a:rPr>
              <a:t>Botanic Gardens is home to the tropical Palm House and Tropical Ravine.</a:t>
            </a:r>
          </a:p>
          <a:p>
            <a:pPr marL="457200" indent="-457200">
              <a:buFont typeface="+mj-lt"/>
              <a:buAutoNum type="arabicPeriod"/>
            </a:pPr>
            <a:endParaRPr lang="en-GB" sz="1800">
              <a:latin typeface="ArialMT"/>
            </a:endParaRPr>
          </a:p>
          <a:p>
            <a:pPr marL="457200" indent="-457200">
              <a:buFont typeface="+mj-lt"/>
              <a:buAutoNum type="arabicPeriod"/>
            </a:pPr>
            <a:r>
              <a:rPr lang="en-GB" sz="1800"/>
              <a:t>The  building was designed by Sir Charles Lanyon who helped design Queens University.</a:t>
            </a:r>
            <a:endParaRPr lang="en-US" sz="1800"/>
          </a:p>
        </p:txBody>
      </p:sp>
      <p:sp>
        <p:nvSpPr>
          <p:cNvPr id="28" name="Freeform: Shape 27">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3960FED-3A4E-474F-B33C-735E39D77076}"/>
              </a:ext>
            </a:extLst>
          </p:cNvPr>
          <p:cNvPicPr>
            <a:picLocks noChangeAspect="1"/>
          </p:cNvPicPr>
          <p:nvPr/>
        </p:nvPicPr>
        <p:blipFill rotWithShape="1">
          <a:blip r:embed="rId2"/>
          <a:srcRect l="24178" r="2169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5295729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762000" y="2279018"/>
            <a:ext cx="5314543"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Arial-BoldMT"/>
              </a:rPr>
              <a:t>The Harland and Wolff shipyard was founded in 1862.</a:t>
            </a:r>
          </a:p>
          <a:p>
            <a:endParaRPr lang="en-GB" sz="1500" dirty="0"/>
          </a:p>
          <a:p>
            <a:r>
              <a:rPr lang="en-GB" sz="1500" dirty="0"/>
              <a:t>It was founded by Edward James </a:t>
            </a:r>
            <a:r>
              <a:rPr lang="en-GB" sz="1500" b="1" dirty="0"/>
              <a:t>Harland</a:t>
            </a:r>
            <a:r>
              <a:rPr lang="en-GB" sz="1500" dirty="0"/>
              <a:t> and Gustav </a:t>
            </a:r>
            <a:r>
              <a:rPr lang="en-GB" sz="1500" dirty="0" err="1"/>
              <a:t>Wilheim</a:t>
            </a:r>
            <a:r>
              <a:rPr lang="en-GB" sz="1500" dirty="0"/>
              <a:t> </a:t>
            </a:r>
            <a:r>
              <a:rPr lang="en-GB" sz="1500" b="1" dirty="0"/>
              <a:t>Wolff.</a:t>
            </a:r>
          </a:p>
          <a:p>
            <a:endParaRPr lang="en-GB" sz="1500" b="1" dirty="0"/>
          </a:p>
          <a:p>
            <a:r>
              <a:rPr lang="en-GB" sz="1500" dirty="0"/>
              <a:t>At its height </a:t>
            </a:r>
            <a:r>
              <a:rPr lang="en-GB" sz="1500" b="1" dirty="0"/>
              <a:t>Harland and Wolff </a:t>
            </a:r>
            <a:r>
              <a:rPr lang="en-GB" sz="1500" dirty="0"/>
              <a:t>shipyard became one of the biggest ship builders in the world.</a:t>
            </a:r>
            <a:endParaRPr lang="en-US" sz="1500" dirty="0"/>
          </a:p>
        </p:txBody>
      </p:sp>
      <p:sp>
        <p:nvSpPr>
          <p:cNvPr id="23" name="Freeform: Shape 22">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53AE50-4E24-6740-B0E9-9A85665A41CD}"/>
              </a:ext>
            </a:extLst>
          </p:cNvPr>
          <p:cNvPicPr>
            <a:picLocks noChangeAspect="1"/>
          </p:cNvPicPr>
          <p:nvPr/>
        </p:nvPicPr>
        <p:blipFill rotWithShape="1">
          <a:blip r:embed="rId2"/>
          <a:srcRect l="31373" r="18104"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60525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762000" y="2279018"/>
            <a:ext cx="5314543"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BoldMT"/>
              </a:rPr>
              <a:t>The </a:t>
            </a:r>
            <a:r>
              <a:rPr lang="en-GB" sz="1800" b="1" dirty="0">
                <a:latin typeface="Arial-BoldMT"/>
              </a:rPr>
              <a:t>Crown Liquor Saloon </a:t>
            </a:r>
            <a:r>
              <a:rPr lang="en-GB" sz="1800" dirty="0">
                <a:latin typeface="Arial-BoldMT"/>
              </a:rPr>
              <a:t>is the most famous and oldest bar in Belfast.</a:t>
            </a:r>
          </a:p>
          <a:p>
            <a:endParaRPr lang="en-GB" sz="1800" dirty="0"/>
          </a:p>
          <a:p>
            <a:r>
              <a:rPr lang="en-GB" sz="1800" dirty="0"/>
              <a:t>It is owned by the </a:t>
            </a:r>
            <a:r>
              <a:rPr lang="en-GB" sz="1800" b="1" dirty="0"/>
              <a:t>National Trust</a:t>
            </a:r>
            <a:r>
              <a:rPr lang="en-GB" sz="1800" dirty="0"/>
              <a:t> and is an outstanding example of a Victorian gin palace.</a:t>
            </a:r>
            <a:endParaRPr lang="en-GB" sz="1800" b="1" dirty="0"/>
          </a:p>
          <a:p>
            <a:endParaRPr lang="en-GB" sz="1800" b="1" dirty="0"/>
          </a:p>
          <a:p>
            <a:r>
              <a:rPr lang="en-GB" sz="1800" dirty="0"/>
              <a:t>It was refurbished in 1885 by Patrick Flanagan and has elaborate tiling, stained glass and woodwork completed by Italian Craftsmen.</a:t>
            </a:r>
            <a:endParaRPr lang="en-US" sz="1800" dirty="0"/>
          </a:p>
        </p:txBody>
      </p:sp>
      <p:sp>
        <p:nvSpPr>
          <p:cNvPr id="28" name="Freeform: Shape 27">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22D681A-1A91-C64B-B5AD-A2CDF8115E30}"/>
              </a:ext>
            </a:extLst>
          </p:cNvPr>
          <p:cNvPicPr>
            <a:picLocks noChangeAspect="1"/>
          </p:cNvPicPr>
          <p:nvPr/>
        </p:nvPicPr>
        <p:blipFill rotWithShape="1">
          <a:blip r:embed="rId2"/>
          <a:srcRect l="20826" r="2504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602320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762000" y="2279018"/>
            <a:ext cx="5314543"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latin typeface="Arial-BoldMT"/>
              </a:rPr>
              <a:t>Belfast City Hall </a:t>
            </a:r>
            <a:r>
              <a:rPr lang="en-GB" sz="1800" dirty="0">
                <a:latin typeface="Arial-BoldMT"/>
              </a:rPr>
              <a:t>is the civic building of Belfast City Council.</a:t>
            </a:r>
            <a:endParaRPr lang="en-GB" sz="1800" b="1" dirty="0">
              <a:latin typeface="Arial-BoldMT"/>
            </a:endParaRPr>
          </a:p>
          <a:p>
            <a:endParaRPr lang="en-GB" sz="1800" dirty="0"/>
          </a:p>
          <a:p>
            <a:r>
              <a:rPr lang="en-GB" sz="1800" b="1" dirty="0"/>
              <a:t>Belfast </a:t>
            </a:r>
            <a:r>
              <a:rPr lang="en-GB" sz="1800" dirty="0"/>
              <a:t>was awarded city status by </a:t>
            </a:r>
            <a:r>
              <a:rPr lang="en-GB" sz="1800" b="1" dirty="0"/>
              <a:t>Queen Victoria </a:t>
            </a:r>
            <a:r>
              <a:rPr lang="en-GB" sz="1800" dirty="0"/>
              <a:t>in 1888 and plans for city hall followed.</a:t>
            </a:r>
            <a:endParaRPr lang="en-GB" sz="1800" b="1" dirty="0"/>
          </a:p>
          <a:p>
            <a:endParaRPr lang="en-GB" sz="1800" b="1" dirty="0"/>
          </a:p>
          <a:p>
            <a:r>
              <a:rPr lang="en-GB" sz="1800" dirty="0"/>
              <a:t>The grounds house Northern Ireland’s main </a:t>
            </a:r>
            <a:r>
              <a:rPr lang="en-GB" sz="1800" b="1" dirty="0"/>
              <a:t>War Memorial </a:t>
            </a:r>
            <a:r>
              <a:rPr lang="en-GB" sz="1800" dirty="0"/>
              <a:t>which is </a:t>
            </a:r>
            <a:r>
              <a:rPr lang="en-GB" sz="1800" b="1" dirty="0"/>
              <a:t>The Garden Of </a:t>
            </a:r>
            <a:r>
              <a:rPr lang="en-GB" sz="1800" b="1" dirty="0" err="1"/>
              <a:t>Rememberance</a:t>
            </a:r>
            <a:r>
              <a:rPr lang="en-GB" sz="1800" b="1" dirty="0"/>
              <a:t>.</a:t>
            </a:r>
            <a:endParaRPr lang="en-US" sz="1800" dirty="0"/>
          </a:p>
        </p:txBody>
      </p:sp>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6C2D1CE-C052-BF40-ACBF-02B8F5182B40}"/>
              </a:ext>
            </a:extLst>
          </p:cNvPr>
          <p:cNvPicPr>
            <a:picLocks noChangeAspect="1"/>
          </p:cNvPicPr>
          <p:nvPr/>
        </p:nvPicPr>
        <p:blipFill rotWithShape="1">
          <a:blip r:embed="rId2"/>
          <a:srcRect l="22698" r="2244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186469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EFFA-DCBB-ED47-91E7-D32588F90714}"/>
              </a:ext>
            </a:extLst>
          </p:cNvPr>
          <p:cNvSpPr>
            <a:spLocks noGrp="1"/>
          </p:cNvSpPr>
          <p:nvPr>
            <p:ph type="title"/>
          </p:nvPr>
        </p:nvSpPr>
        <p:spPr>
          <a:xfrm>
            <a:off x="762001" y="803325"/>
            <a:ext cx="5314536" cy="1325563"/>
          </a:xfrm>
        </p:spPr>
        <p:txBody>
          <a:bodyPr>
            <a:normAutofit/>
          </a:bodyPr>
          <a:lstStyle/>
          <a:p>
            <a:r>
              <a:rPr lang="en-GB" dirty="0"/>
              <a:t>Come to Belfast</a:t>
            </a:r>
            <a:endParaRPr lang="en-US" dirty="0"/>
          </a:p>
        </p:txBody>
      </p:sp>
      <p:sp>
        <p:nvSpPr>
          <p:cNvPr id="9" name="Subtitle 2">
            <a:extLst>
              <a:ext uri="{FF2B5EF4-FFF2-40B4-BE49-F238E27FC236}">
                <a16:creationId xmlns:a16="http://schemas.microsoft.com/office/drawing/2014/main" id="{BC2C13A6-BF05-0B40-BF2E-297142ACA90B}"/>
              </a:ext>
            </a:extLst>
          </p:cNvPr>
          <p:cNvSpPr txBox="1">
            <a:spLocks noGrp="1"/>
          </p:cNvSpPr>
          <p:nvPr>
            <p:ph idx="1"/>
          </p:nvPr>
        </p:nvSpPr>
        <p:spPr>
          <a:xfrm>
            <a:off x="762000" y="2279018"/>
            <a:ext cx="5314543"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latin typeface="Arial-BoldMT"/>
              </a:rPr>
              <a:t>W5 </a:t>
            </a:r>
            <a:r>
              <a:rPr lang="en-GB" sz="1800" dirty="0">
                <a:latin typeface="Arial-BoldMT"/>
              </a:rPr>
              <a:t>is an award winning science and discovery centre housing over 250 interactive exhibits.</a:t>
            </a:r>
            <a:endParaRPr lang="en-GB" sz="1800" b="1" dirty="0">
              <a:latin typeface="Arial-BoldMT"/>
            </a:endParaRPr>
          </a:p>
          <a:p>
            <a:endParaRPr lang="en-GB" sz="1800" dirty="0"/>
          </a:p>
          <a:p>
            <a:r>
              <a:rPr lang="en-GB" sz="1800" dirty="0"/>
              <a:t>It is located at the </a:t>
            </a:r>
            <a:r>
              <a:rPr lang="en-GB" sz="1800" b="1" dirty="0"/>
              <a:t>Odyssey Complex</a:t>
            </a:r>
            <a:r>
              <a:rPr lang="en-GB" sz="1800" dirty="0"/>
              <a:t>.</a:t>
            </a:r>
            <a:endParaRPr lang="en-GB" sz="1800" b="1" dirty="0"/>
          </a:p>
          <a:p>
            <a:endParaRPr lang="en-GB" sz="1800" b="1" dirty="0"/>
          </a:p>
          <a:p>
            <a:r>
              <a:rPr lang="en-GB" sz="1800" dirty="0"/>
              <a:t>It is a perfect family day out with 6 themed exhibition areas  for all ages from </a:t>
            </a:r>
            <a:r>
              <a:rPr lang="en-GB" sz="1800" b="1" dirty="0" err="1"/>
              <a:t>Spacebase</a:t>
            </a:r>
            <a:r>
              <a:rPr lang="en-GB" sz="1800" b="1" dirty="0"/>
              <a:t> </a:t>
            </a:r>
            <a:r>
              <a:rPr lang="en-GB" sz="1800" dirty="0"/>
              <a:t>to </a:t>
            </a:r>
            <a:r>
              <a:rPr lang="en-GB" sz="1800" b="1" dirty="0"/>
              <a:t>VR Zone.</a:t>
            </a:r>
            <a:endParaRPr lang="en-US" sz="1800" dirty="0"/>
          </a:p>
        </p:txBody>
      </p:sp>
      <p:sp>
        <p:nvSpPr>
          <p:cNvPr id="38" name="Freeform: Shape 37">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83F00CA-4B51-9640-989C-4B2C016EAEFB}"/>
              </a:ext>
            </a:extLst>
          </p:cNvPr>
          <p:cNvPicPr>
            <a:picLocks noChangeAspect="1"/>
          </p:cNvPicPr>
          <p:nvPr/>
        </p:nvPicPr>
        <p:blipFill rotWithShape="1">
          <a:blip r:embed="rId2"/>
          <a:srcRect l="22284" r="2358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1137094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438B37F5815445B6A19BE62F906A3D" ma:contentTypeVersion="11" ma:contentTypeDescription="Create a new document." ma:contentTypeScope="" ma:versionID="6fa23409113ef6aa4c2484427682e8e1">
  <xsd:schema xmlns:xsd="http://www.w3.org/2001/XMLSchema" xmlns:xs="http://www.w3.org/2001/XMLSchema" xmlns:p="http://schemas.microsoft.com/office/2006/metadata/properties" xmlns:ns2="6f357e98-1335-460e-b936-82c803f80a1d" targetNamespace="http://schemas.microsoft.com/office/2006/metadata/properties" ma:root="true" ma:fieldsID="88ce1d69be6859102fa4bc8daae4ae5c" ns2:_="">
    <xsd:import namespace="6f357e98-1335-460e-b936-82c803f80a1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57e98-1335-460e-b936-82c803f80a1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6f357e98-1335-460e-b936-82c803f80a1d">6c31a5ed-c953-4ff3-85a0-8d432e87e925</ReferenceId>
  </documentManagement>
</p:properties>
</file>

<file path=customXml/itemProps1.xml><?xml version="1.0" encoding="utf-8"?>
<ds:datastoreItem xmlns:ds="http://schemas.openxmlformats.org/officeDocument/2006/customXml" ds:itemID="{0086BBB5-0C03-4F24-8101-4B622889B958}">
  <ds:schemaRefs>
    <ds:schemaRef ds:uri="http://schemas.microsoft.com/sharepoint/v3/contenttype/forms"/>
  </ds:schemaRefs>
</ds:datastoreItem>
</file>

<file path=customXml/itemProps2.xml><?xml version="1.0" encoding="utf-8"?>
<ds:datastoreItem xmlns:ds="http://schemas.openxmlformats.org/officeDocument/2006/customXml" ds:itemID="{82E41AD2-B146-4C98-96F1-BB4C5E12F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57e98-1335-460e-b936-82c803f80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B63567-9EFC-4B71-BA03-16932F69A4B6}">
  <ds:schemaRefs>
    <ds:schemaRef ds:uri="http://schemas.microsoft.com/office/2006/metadata/properties"/>
    <ds:schemaRef ds:uri="http://purl.org/dc/terms/"/>
    <ds:schemaRef ds:uri="http://purl.org/dc/elements/1.1/"/>
    <ds:schemaRef ds:uri="6f357e98-1335-460e-b936-82c803f80a1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Arial-BoldMT</vt:lpstr>
      <vt:lpstr>ArialMT</vt:lpstr>
      <vt:lpstr>Calibri</vt:lpstr>
      <vt:lpstr>Calibri Light</vt:lpstr>
      <vt:lpstr>Helvetica</vt:lpstr>
      <vt:lpstr>Office Theme</vt:lpstr>
      <vt:lpstr>Come to Belfast!</vt:lpstr>
      <vt:lpstr>Come to Belfast</vt:lpstr>
      <vt:lpstr>Come to Belfast</vt:lpstr>
      <vt:lpstr>Come to Belfast!</vt:lpstr>
      <vt:lpstr>Come to Belfast</vt:lpstr>
      <vt:lpstr>Come to Belfast</vt:lpstr>
      <vt:lpstr>Come to Belfast</vt:lpstr>
      <vt:lpstr>Come to Belfast</vt:lpstr>
      <vt:lpstr>Come to Belfast</vt:lpstr>
      <vt:lpstr>Come to Belfast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to Belfast!</dc:title>
  <dc:creator>Shay Carser</dc:creator>
  <cp:lastModifiedBy>O JOYCE</cp:lastModifiedBy>
  <cp:revision>2</cp:revision>
  <dcterms:created xsi:type="dcterms:W3CDTF">2020-05-14T08:25:14Z</dcterms:created>
  <dcterms:modified xsi:type="dcterms:W3CDTF">2020-06-20T11:19:40Z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0x010100D7438B37F5815445B6A19BE62F906A3D</vt:lpwstr>
  </property>
</Properties>
</file>