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60E22-52BB-164B-91BB-18F47D3FAA26}" type="datetimeFigureOut">
              <a:rPr lang="en-US" smtClean="0"/>
              <a:t>6/15/20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C85C7-EDC9-4541-8C33-1150A307024E}" type="slidenum">
              <a:rPr lang="en-US" smtClean="0"/>
              <a:t>‹#›</a:t>
            </a:fld>
            <a:endParaRPr lang="en-US"/>
          </a:p>
        </p:txBody>
      </p:sp>
    </p:spTree>
    <p:extLst>
      <p:ext uri="{BB962C8B-B14F-4D97-AF65-F5344CB8AC3E}">
        <p14:creationId xmlns:p14="http://schemas.microsoft.com/office/powerpoint/2010/main" val="182424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C85C7-EDC9-4541-8C33-1150A307024E}" type="slidenum">
              <a:rPr lang="en-US" smtClean="0"/>
              <a:t>4</a:t>
            </a:fld>
            <a:endParaRPr lang="en-US"/>
          </a:p>
        </p:txBody>
      </p:sp>
    </p:spTree>
    <p:extLst>
      <p:ext uri="{BB962C8B-B14F-4D97-AF65-F5344CB8AC3E}">
        <p14:creationId xmlns:p14="http://schemas.microsoft.com/office/powerpoint/2010/main" val="327930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C85C7-EDC9-4541-8C33-1150A307024E}" type="slidenum">
              <a:rPr lang="en-US" smtClean="0"/>
              <a:t>8</a:t>
            </a:fld>
            <a:endParaRPr lang="en-US"/>
          </a:p>
        </p:txBody>
      </p:sp>
    </p:spTree>
    <p:extLst>
      <p:ext uri="{BB962C8B-B14F-4D97-AF65-F5344CB8AC3E}">
        <p14:creationId xmlns:p14="http://schemas.microsoft.com/office/powerpoint/2010/main" val="214427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619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6769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885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95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394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1641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971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844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3538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34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6/15/20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69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FF0000"/>
            </a:gs>
            <a:gs pos="80000">
              <a:srgbClr val="FFC000"/>
            </a:gs>
            <a:gs pos="100000">
              <a:srgbClr val="FFC000"/>
            </a:gs>
            <a:gs pos="100000">
              <a:srgbClr val="00B05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6/15/20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20841658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30" r:id="rId6"/>
    <p:sldLayoutId id="2147483725" r:id="rId7"/>
    <p:sldLayoutId id="2147483726" r:id="rId8"/>
    <p:sldLayoutId id="2147483727" r:id="rId9"/>
    <p:sldLayoutId id="2147483729" r:id="rId10"/>
    <p:sldLayoutId id="2147483728"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1"/>
            </a:gs>
            <a:gs pos="100000">
              <a:schemeClr val="bg1"/>
            </a:gs>
            <a:gs pos="100000">
              <a:srgbClr val="FFC000"/>
            </a:gs>
            <a:gs pos="100000">
              <a:srgbClr val="00B050"/>
            </a:gs>
          </a:gsLst>
          <a:lin ang="54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BB89CC-6064-40C3-8D3C-250C266FF38A}"/>
              </a:ext>
            </a:extLst>
          </p:cNvPr>
          <p:cNvPicPr>
            <a:picLocks noChangeAspect="1"/>
          </p:cNvPicPr>
          <p:nvPr/>
        </p:nvPicPr>
        <p:blipFill rotWithShape="1">
          <a:blip r:embed="rId2">
            <a:alphaModFix amt="50000"/>
          </a:blip>
          <a:srcRect r="-1" b="43735"/>
          <a:stretch/>
        </p:blipFill>
        <p:spPr>
          <a:xfrm>
            <a:off x="0" y="0"/>
            <a:ext cx="12188930" cy="6857990"/>
          </a:xfrm>
          <a:prstGeom prst="rect">
            <a:avLst/>
          </a:prstGeom>
          <a:effectLst>
            <a:outerShdw blurRad="50800" dist="50800" dir="5400000" algn="ctr" rotWithShape="0">
              <a:schemeClr val="bg2">
                <a:lumMod val="75000"/>
                <a:lumOff val="25000"/>
              </a:schemeClr>
            </a:outerShdw>
          </a:effectLst>
        </p:spPr>
      </p:pic>
      <p:sp>
        <p:nvSpPr>
          <p:cNvPr id="2" name="Title 1">
            <a:extLst>
              <a:ext uri="{FF2B5EF4-FFF2-40B4-BE49-F238E27FC236}">
                <a16:creationId xmlns:a16="http://schemas.microsoft.com/office/drawing/2014/main" id="{EA91BD0B-6380-674C-8AB9-13DC7730B513}"/>
              </a:ext>
            </a:extLst>
          </p:cNvPr>
          <p:cNvSpPr>
            <a:spLocks noGrp="1"/>
          </p:cNvSpPr>
          <p:nvPr>
            <p:ph type="ctrTitle"/>
          </p:nvPr>
        </p:nvSpPr>
        <p:spPr>
          <a:xfrm>
            <a:off x="2057400" y="1122363"/>
            <a:ext cx="8610600" cy="3063240"/>
          </a:xfrm>
        </p:spPr>
        <p:txBody>
          <a:bodyPr>
            <a:normAutofit/>
          </a:bodyPr>
          <a:lstStyle/>
          <a:p>
            <a:pPr algn="ctr"/>
            <a:r>
              <a:rPr lang="en-US" dirty="0"/>
              <a:t>Pangolin</a:t>
            </a:r>
          </a:p>
        </p:txBody>
      </p:sp>
      <p:sp>
        <p:nvSpPr>
          <p:cNvPr id="3" name="Subtitle 2">
            <a:extLst>
              <a:ext uri="{FF2B5EF4-FFF2-40B4-BE49-F238E27FC236}">
                <a16:creationId xmlns:a16="http://schemas.microsoft.com/office/drawing/2014/main" id="{A7B60DA0-D120-AE47-83F0-DD2F0AE199F0}"/>
              </a:ext>
            </a:extLst>
          </p:cNvPr>
          <p:cNvSpPr>
            <a:spLocks noGrp="1"/>
          </p:cNvSpPr>
          <p:nvPr>
            <p:ph type="subTitle" idx="1"/>
          </p:nvPr>
        </p:nvSpPr>
        <p:spPr>
          <a:xfrm>
            <a:off x="1524000" y="4599432"/>
            <a:ext cx="9144000" cy="1225296"/>
          </a:xfrm>
        </p:spPr>
        <p:txBody>
          <a:bodyPr>
            <a:normAutofit/>
          </a:bodyPr>
          <a:lstStyle/>
          <a:p>
            <a:pPr algn="ctr"/>
            <a:r>
              <a:rPr lang="en-US" sz="4800" dirty="0"/>
              <a:t>A.K.A. scaly anteater</a:t>
            </a:r>
          </a:p>
        </p:txBody>
      </p:sp>
    </p:spTree>
    <p:extLst>
      <p:ext uri="{BB962C8B-B14F-4D97-AF65-F5344CB8AC3E}">
        <p14:creationId xmlns:p14="http://schemas.microsoft.com/office/powerpoint/2010/main" val="379706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8E58-8562-284E-9E76-89465AF71782}"/>
              </a:ext>
            </a:extLst>
          </p:cNvPr>
          <p:cNvSpPr>
            <a:spLocks noGrp="1"/>
          </p:cNvSpPr>
          <p:nvPr>
            <p:ph type="title"/>
          </p:nvPr>
        </p:nvSpPr>
        <p:spPr>
          <a:xfrm>
            <a:off x="640080" y="4777739"/>
            <a:ext cx="3418990" cy="1412119"/>
          </a:xfrm>
        </p:spPr>
        <p:txBody>
          <a:bodyPr>
            <a:normAutofit/>
          </a:bodyPr>
          <a:lstStyle/>
          <a:p>
            <a:pPr>
              <a:lnSpc>
                <a:spcPct val="90000"/>
              </a:lnSpc>
            </a:pPr>
            <a:r>
              <a:rPr lang="en-US" sz="4100"/>
              <a:t>Introduction</a:t>
            </a:r>
          </a:p>
        </p:txBody>
      </p:sp>
      <p:sp>
        <p:nvSpPr>
          <p:cNvPr id="3" name="Content Placeholder 2">
            <a:extLst>
              <a:ext uri="{FF2B5EF4-FFF2-40B4-BE49-F238E27FC236}">
                <a16:creationId xmlns:a16="http://schemas.microsoft.com/office/drawing/2014/main" id="{D66A005E-5FAA-224D-A216-D88F1A9A8F6A}"/>
              </a:ext>
            </a:extLst>
          </p:cNvPr>
          <p:cNvSpPr>
            <a:spLocks noGrp="1"/>
          </p:cNvSpPr>
          <p:nvPr>
            <p:ph idx="1"/>
          </p:nvPr>
        </p:nvSpPr>
        <p:spPr>
          <a:xfrm>
            <a:off x="4654294" y="4777739"/>
            <a:ext cx="6897626" cy="2080251"/>
          </a:xfrm>
        </p:spPr>
        <p:txBody>
          <a:bodyPr anchor="ctr">
            <a:noAutofit/>
          </a:bodyPr>
          <a:lstStyle/>
          <a:p>
            <a:r>
              <a:rPr lang="en-GB" sz="2400" dirty="0"/>
              <a:t>Pangolins are a group of Asian and African mammals that are covered in hard scales, curl up into a ball to defend themselves, and are sadly the most heavily trafficked animal in the world. They’ve got small heads but long snouts and even longer tongues for slurping up ants from inside ant nests, leading some people to call them scaly anteaters.</a:t>
            </a:r>
            <a:endParaRPr lang="en-US" sz="2400" dirty="0"/>
          </a:p>
        </p:txBody>
      </p:sp>
      <p:pic>
        <p:nvPicPr>
          <p:cNvPr id="4" name="Picture 3" descr="A close up of a bird&#10;&#10;Description automatically generated">
            <a:extLst>
              <a:ext uri="{FF2B5EF4-FFF2-40B4-BE49-F238E27FC236}">
                <a16:creationId xmlns:a16="http://schemas.microsoft.com/office/drawing/2014/main" id="{DD73FEBA-0F80-414F-959D-9E04EECA6846}"/>
              </a:ext>
            </a:extLst>
          </p:cNvPr>
          <p:cNvPicPr>
            <a:picLocks noChangeAspect="1"/>
          </p:cNvPicPr>
          <p:nvPr/>
        </p:nvPicPr>
        <p:blipFill rotWithShape="1">
          <a:blip r:embed="rId2"/>
          <a:srcRect t="28096" b="9590"/>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Tree>
    <p:extLst>
      <p:ext uri="{BB962C8B-B14F-4D97-AF65-F5344CB8AC3E}">
        <p14:creationId xmlns:p14="http://schemas.microsoft.com/office/powerpoint/2010/main" val="168695858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2E56-994F-1A42-BB20-AC83A9B5C3B3}"/>
              </a:ext>
            </a:extLst>
          </p:cNvPr>
          <p:cNvSpPr>
            <a:spLocks noGrp="1"/>
          </p:cNvSpPr>
          <p:nvPr>
            <p:ph type="title"/>
          </p:nvPr>
        </p:nvSpPr>
        <p:spPr>
          <a:xfrm>
            <a:off x="4654296" y="329184"/>
            <a:ext cx="6894576" cy="1467718"/>
          </a:xfrm>
        </p:spPr>
        <p:txBody>
          <a:bodyPr anchor="b">
            <a:normAutofit/>
          </a:bodyPr>
          <a:lstStyle/>
          <a:p>
            <a:r>
              <a:rPr lang="en-US" sz="7200" dirty="0"/>
              <a:t>Habitat</a:t>
            </a:r>
          </a:p>
        </p:txBody>
      </p:sp>
      <p:sp>
        <p:nvSpPr>
          <p:cNvPr id="3" name="Content Placeholder 2">
            <a:extLst>
              <a:ext uri="{FF2B5EF4-FFF2-40B4-BE49-F238E27FC236}">
                <a16:creationId xmlns:a16="http://schemas.microsoft.com/office/drawing/2014/main" id="{A85719C3-938B-0C48-A262-0021BDE8D802}"/>
              </a:ext>
            </a:extLst>
          </p:cNvPr>
          <p:cNvSpPr>
            <a:spLocks noGrp="1"/>
          </p:cNvSpPr>
          <p:nvPr>
            <p:ph idx="1"/>
          </p:nvPr>
        </p:nvSpPr>
        <p:spPr>
          <a:xfrm>
            <a:off x="4654296" y="2706624"/>
            <a:ext cx="6894576" cy="3483864"/>
          </a:xfrm>
        </p:spPr>
        <p:txBody>
          <a:bodyPr>
            <a:normAutofit/>
          </a:bodyPr>
          <a:lstStyle/>
          <a:p>
            <a:pPr marL="0" indent="0">
              <a:buNone/>
            </a:pPr>
            <a:r>
              <a:rPr lang="en-US">
                <a:latin typeface="The Hand" panose="03070502030502020204" pitchFamily="66" charset="0"/>
              </a:rPr>
              <a:t>Most Pangolins like to like to live in sandy places such as deserts and very big patches of sand. Some also live in tropical forests and woodlands. All pangolins live near a big source of water. Pangolins are also from China, Africa, Asia and India. Some live in trees and hunt from up there.</a:t>
            </a:r>
          </a:p>
          <a:p>
            <a:pPr marL="0" indent="0">
              <a:buNone/>
            </a:pPr>
            <a:endParaRPr lang="en-US"/>
          </a:p>
        </p:txBody>
      </p:sp>
      <p:pic>
        <p:nvPicPr>
          <p:cNvPr id="5" name="Picture 4">
            <a:extLst>
              <a:ext uri="{FF2B5EF4-FFF2-40B4-BE49-F238E27FC236}">
                <a16:creationId xmlns:a16="http://schemas.microsoft.com/office/drawing/2014/main" id="{64EE5A7A-D042-4F10-B796-0205C2616BC4}"/>
              </a:ext>
            </a:extLst>
          </p:cNvPr>
          <p:cNvPicPr>
            <a:picLocks noChangeAspect="1"/>
          </p:cNvPicPr>
          <p:nvPr/>
        </p:nvPicPr>
        <p:blipFill rotWithShape="1">
          <a:blip r:embed="rId2"/>
          <a:srcRect l="5447" r="6131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23372170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817B-34AD-E949-B4A7-8011B930AE85}"/>
              </a:ext>
            </a:extLst>
          </p:cNvPr>
          <p:cNvSpPr>
            <a:spLocks noGrp="1"/>
          </p:cNvSpPr>
          <p:nvPr>
            <p:ph type="title"/>
          </p:nvPr>
        </p:nvSpPr>
        <p:spPr>
          <a:xfrm>
            <a:off x="815810" y="371475"/>
            <a:ext cx="3027527" cy="1350999"/>
          </a:xfrm>
        </p:spPr>
        <p:txBody>
          <a:bodyPr anchor="b">
            <a:normAutofit/>
          </a:bodyPr>
          <a:lstStyle/>
          <a:p>
            <a:r>
              <a:rPr lang="en-US" sz="6600" dirty="0"/>
              <a:t>Diet</a:t>
            </a:r>
          </a:p>
        </p:txBody>
      </p:sp>
      <p:sp>
        <p:nvSpPr>
          <p:cNvPr id="3" name="Content Placeholder 2">
            <a:extLst>
              <a:ext uri="{FF2B5EF4-FFF2-40B4-BE49-F238E27FC236}">
                <a16:creationId xmlns:a16="http://schemas.microsoft.com/office/drawing/2014/main" id="{4FCE2A59-8A7A-884F-B99C-164AA90E6FA6}"/>
              </a:ext>
            </a:extLst>
          </p:cNvPr>
          <p:cNvSpPr>
            <a:spLocks noGrp="1"/>
          </p:cNvSpPr>
          <p:nvPr>
            <p:ph idx="1"/>
          </p:nvPr>
        </p:nvSpPr>
        <p:spPr>
          <a:xfrm>
            <a:off x="815811" y="2832097"/>
            <a:ext cx="4243589" cy="3785076"/>
          </a:xfrm>
        </p:spPr>
        <p:txBody>
          <a:bodyPr>
            <a:normAutofit/>
          </a:bodyPr>
          <a:lstStyle/>
          <a:p>
            <a:pPr marL="0" indent="0">
              <a:buNone/>
            </a:pPr>
            <a:r>
              <a:rPr lang="en-US" sz="3500" dirty="0"/>
              <a:t>Pa</a:t>
            </a:r>
            <a:r>
              <a:rPr lang="en-US" sz="3600" dirty="0"/>
              <a:t>ngolins love to eat ants and termites like ant eaters which they are similar to but scaled. They also eat insects but only eat one or two species. They love to eat larvae which is their absolute </a:t>
            </a:r>
            <a:r>
              <a:rPr lang="en-US" sz="3600" dirty="0" err="1"/>
              <a:t>favourite</a:t>
            </a:r>
            <a:r>
              <a:rPr lang="en-US" sz="3600" dirty="0"/>
              <a:t>.</a:t>
            </a:r>
          </a:p>
        </p:txBody>
      </p:sp>
      <p:pic>
        <p:nvPicPr>
          <p:cNvPr id="6" name="Picture 5" descr="A close up of a bird&#10;&#10;Description automatically generated">
            <a:extLst>
              <a:ext uri="{FF2B5EF4-FFF2-40B4-BE49-F238E27FC236}">
                <a16:creationId xmlns:a16="http://schemas.microsoft.com/office/drawing/2014/main" id="{DA259157-B950-A84C-ABE4-09349D4DC41B}"/>
              </a:ext>
            </a:extLst>
          </p:cNvPr>
          <p:cNvPicPr>
            <a:picLocks noChangeAspect="1"/>
          </p:cNvPicPr>
          <p:nvPr/>
        </p:nvPicPr>
        <p:blipFill rotWithShape="1">
          <a:blip r:embed="rId3"/>
          <a:srcRect l="658" r="326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182433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F7A5-0BCA-884F-918B-FF788FCF139E}"/>
              </a:ext>
            </a:extLst>
          </p:cNvPr>
          <p:cNvSpPr>
            <a:spLocks noGrp="1"/>
          </p:cNvSpPr>
          <p:nvPr>
            <p:ph type="title"/>
          </p:nvPr>
        </p:nvSpPr>
        <p:spPr>
          <a:xfrm>
            <a:off x="928114" y="614364"/>
            <a:ext cx="3429001" cy="971550"/>
          </a:xfrm>
        </p:spPr>
        <p:txBody>
          <a:bodyPr anchor="b">
            <a:normAutofit/>
          </a:bodyPr>
          <a:lstStyle/>
          <a:p>
            <a:r>
              <a:rPr lang="en-US" sz="4400" dirty="0"/>
              <a:t>Appearance</a:t>
            </a:r>
          </a:p>
        </p:txBody>
      </p:sp>
      <p:sp>
        <p:nvSpPr>
          <p:cNvPr id="3" name="Content Placeholder 2">
            <a:extLst>
              <a:ext uri="{FF2B5EF4-FFF2-40B4-BE49-F238E27FC236}">
                <a16:creationId xmlns:a16="http://schemas.microsoft.com/office/drawing/2014/main" id="{F4E34507-74A5-324C-A883-110A7BDB20D5}"/>
              </a:ext>
            </a:extLst>
          </p:cNvPr>
          <p:cNvSpPr>
            <a:spLocks noGrp="1"/>
          </p:cNvSpPr>
          <p:nvPr>
            <p:ph idx="1"/>
          </p:nvPr>
        </p:nvSpPr>
        <p:spPr>
          <a:xfrm>
            <a:off x="928116" y="2083981"/>
            <a:ext cx="3429000" cy="4159655"/>
          </a:xfrm>
        </p:spPr>
        <p:txBody>
          <a:bodyPr anchor="t">
            <a:noAutofit/>
          </a:bodyPr>
          <a:lstStyle/>
          <a:p>
            <a:pPr marL="0" indent="0">
              <a:buNone/>
            </a:pPr>
            <a:r>
              <a:rPr lang="en-US" sz="3400" dirty="0"/>
              <a:t>Pangolins are a lot like anteaters but with keratin scales. Pangolins have a long tongue to catch insets and larvae. Pangolins also use their long tongues to get into ant nests and termite nests.</a:t>
            </a:r>
          </a:p>
        </p:txBody>
      </p:sp>
      <p:pic>
        <p:nvPicPr>
          <p:cNvPr id="4" name="Picture 3" descr="A close up of a bird&#10;&#10;Description automatically generated">
            <a:extLst>
              <a:ext uri="{FF2B5EF4-FFF2-40B4-BE49-F238E27FC236}">
                <a16:creationId xmlns:a16="http://schemas.microsoft.com/office/drawing/2014/main" id="{FBC4E36E-8DE3-714D-920A-1DE9A0D5AD4A}"/>
              </a:ext>
            </a:extLst>
          </p:cNvPr>
          <p:cNvPicPr>
            <a:picLocks noChangeAspect="1"/>
          </p:cNvPicPr>
          <p:nvPr/>
        </p:nvPicPr>
        <p:blipFill>
          <a:blip r:embed="rId2"/>
          <a:stretch>
            <a:fillRect/>
          </a:stretch>
        </p:blipFill>
        <p:spPr>
          <a:xfrm>
            <a:off x="4654296" y="1133513"/>
            <a:ext cx="6903720" cy="4590973"/>
          </a:xfrm>
          <a:prstGeom prst="rect">
            <a:avLst/>
          </a:prstGeom>
        </p:spPr>
      </p:pic>
    </p:spTree>
    <p:extLst>
      <p:ext uri="{BB962C8B-B14F-4D97-AF65-F5344CB8AC3E}">
        <p14:creationId xmlns:p14="http://schemas.microsoft.com/office/powerpoint/2010/main" val="248600496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A9AB4-7D84-2E4D-A978-2DB4C78AECBF}"/>
              </a:ext>
            </a:extLst>
          </p:cNvPr>
          <p:cNvSpPr>
            <a:spLocks noGrp="1"/>
          </p:cNvSpPr>
          <p:nvPr>
            <p:ph type="title"/>
          </p:nvPr>
        </p:nvSpPr>
        <p:spPr>
          <a:xfrm>
            <a:off x="640080" y="325369"/>
            <a:ext cx="4368602" cy="1956841"/>
          </a:xfrm>
        </p:spPr>
        <p:txBody>
          <a:bodyPr anchor="b">
            <a:normAutofit/>
          </a:bodyPr>
          <a:lstStyle/>
          <a:p>
            <a:r>
              <a:rPr lang="en-US" sz="6600"/>
              <a:t>Behaviour</a:t>
            </a:r>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4B1686-18A8-EE42-8E54-05B0F752B10E}"/>
              </a:ext>
            </a:extLst>
          </p:cNvPr>
          <p:cNvSpPr>
            <a:spLocks noGrp="1"/>
          </p:cNvSpPr>
          <p:nvPr>
            <p:ph idx="1"/>
          </p:nvPr>
        </p:nvSpPr>
        <p:spPr>
          <a:xfrm>
            <a:off x="640080" y="2872899"/>
            <a:ext cx="4243589" cy="3847940"/>
          </a:xfrm>
        </p:spPr>
        <p:txBody>
          <a:bodyPr>
            <a:noAutofit/>
          </a:bodyPr>
          <a:lstStyle/>
          <a:p>
            <a:pPr marL="0" indent="0">
              <a:lnSpc>
                <a:spcPct val="100000"/>
              </a:lnSpc>
              <a:buNone/>
            </a:pPr>
            <a:r>
              <a:rPr lang="en-US" sz="3100" dirty="0"/>
              <a:t>Pangolins are a very solitary animal. They is very slow like an anteater. Pangolins can walk on their hind legs but they usually walk on four legs. Pangolins sleep in a burrow and sleep in the day which makes them nocturnal. Sometimes you might find 70 scattered in a large space but that is very rare.</a:t>
            </a:r>
          </a:p>
        </p:txBody>
      </p:sp>
      <p:pic>
        <p:nvPicPr>
          <p:cNvPr id="5" name="Picture 4" descr="Animal on the rock&#10;&#10;Description automatically generated">
            <a:extLst>
              <a:ext uri="{FF2B5EF4-FFF2-40B4-BE49-F238E27FC236}">
                <a16:creationId xmlns:a16="http://schemas.microsoft.com/office/drawing/2014/main" id="{1DAEC1F0-D4F9-2341-B304-B2EE5470136D}"/>
              </a:ext>
            </a:extLst>
          </p:cNvPr>
          <p:cNvPicPr>
            <a:picLocks noChangeAspect="1"/>
          </p:cNvPicPr>
          <p:nvPr/>
        </p:nvPicPr>
        <p:blipFill rotWithShape="1">
          <a:blip r:embed="rId2"/>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0850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5000">
              <a:srgbClr val="FF0000"/>
            </a:gs>
            <a:gs pos="80000">
              <a:srgbClr val="FFC000"/>
            </a:gs>
            <a:gs pos="100000">
              <a:srgbClr val="FFC000"/>
            </a:gs>
            <a:gs pos="100000">
              <a:srgbClr val="00B050"/>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DA37F-7DEE-6D48-B2EE-4AFEBFAD4CDE}"/>
              </a:ext>
            </a:extLst>
          </p:cNvPr>
          <p:cNvSpPr>
            <a:spLocks noGrp="1"/>
          </p:cNvSpPr>
          <p:nvPr>
            <p:ph type="title"/>
          </p:nvPr>
        </p:nvSpPr>
        <p:spPr>
          <a:xfrm>
            <a:off x="4654296" y="329184"/>
            <a:ext cx="6894576" cy="1783080"/>
          </a:xfrm>
        </p:spPr>
        <p:txBody>
          <a:bodyPr anchor="b">
            <a:normAutofit/>
          </a:bodyPr>
          <a:lstStyle/>
          <a:p>
            <a:r>
              <a:rPr lang="en-US" sz="7200"/>
              <a:t>Endangered!</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92EAAD-10A2-D940-A947-6BE7225D1AE5}"/>
              </a:ext>
            </a:extLst>
          </p:cNvPr>
          <p:cNvSpPr>
            <a:spLocks noGrp="1"/>
          </p:cNvSpPr>
          <p:nvPr>
            <p:ph idx="1"/>
          </p:nvPr>
        </p:nvSpPr>
        <p:spPr>
          <a:xfrm>
            <a:off x="4654296" y="2706623"/>
            <a:ext cx="6894576" cy="3981255"/>
          </a:xfrm>
        </p:spPr>
        <p:txBody>
          <a:bodyPr>
            <a:normAutofit/>
          </a:bodyPr>
          <a:lstStyle/>
          <a:p>
            <a:pPr marL="0" indent="0">
              <a:buNone/>
            </a:pPr>
            <a:r>
              <a:rPr lang="en-US" sz="4000" dirty="0"/>
              <a:t>Pangolins are the most trafficked animal in the whole world! Pangolins are being poached. Their scales are used for medicine and clothes and the meat to eat. Only the Chinese eat the pangolins as they are a delicacy. They are also being poached for their body parts.</a:t>
            </a:r>
          </a:p>
        </p:txBody>
      </p:sp>
      <p:pic>
        <p:nvPicPr>
          <p:cNvPr id="5" name="Picture 4" descr="A close up of a panda bear&#10;&#10;Description automatically generated">
            <a:extLst>
              <a:ext uri="{FF2B5EF4-FFF2-40B4-BE49-F238E27FC236}">
                <a16:creationId xmlns:a16="http://schemas.microsoft.com/office/drawing/2014/main" id="{1AC37566-E449-4710-80E8-2AD6928827EF}"/>
              </a:ext>
            </a:extLst>
          </p:cNvPr>
          <p:cNvPicPr>
            <a:picLocks noChangeAspect="1"/>
          </p:cNvPicPr>
          <p:nvPr/>
        </p:nvPicPr>
        <p:blipFill rotWithShape="1">
          <a:blip r:embed="rId2"/>
          <a:srcRect l="29657" r="30899"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37089582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3F08-9278-044A-975D-D615818D7926}"/>
              </a:ext>
            </a:extLst>
          </p:cNvPr>
          <p:cNvSpPr>
            <a:spLocks noGrp="1"/>
          </p:cNvSpPr>
          <p:nvPr>
            <p:ph type="title"/>
          </p:nvPr>
        </p:nvSpPr>
        <p:spPr/>
        <p:txBody>
          <a:bodyPr/>
          <a:lstStyle/>
          <a:p>
            <a:pPr algn="ctr"/>
            <a:r>
              <a:rPr lang="en-US" dirty="0"/>
              <a:t>Cool Facts</a:t>
            </a:r>
          </a:p>
        </p:txBody>
      </p:sp>
      <p:sp>
        <p:nvSpPr>
          <p:cNvPr id="3" name="Content Placeholder 2">
            <a:extLst>
              <a:ext uri="{FF2B5EF4-FFF2-40B4-BE49-F238E27FC236}">
                <a16:creationId xmlns:a16="http://schemas.microsoft.com/office/drawing/2014/main" id="{6B728EDE-4C35-9C4A-909C-3113704A1A48}"/>
              </a:ext>
            </a:extLst>
          </p:cNvPr>
          <p:cNvSpPr>
            <a:spLocks noGrp="1"/>
          </p:cNvSpPr>
          <p:nvPr>
            <p:ph idx="1"/>
          </p:nvPr>
        </p:nvSpPr>
        <p:spPr>
          <a:xfrm>
            <a:off x="838200" y="1929384"/>
            <a:ext cx="10515600" cy="4928616"/>
          </a:xfrm>
        </p:spPr>
        <p:txBody>
          <a:bodyPr>
            <a:normAutofit/>
          </a:bodyPr>
          <a:lstStyle/>
          <a:p>
            <a:pPr marL="0" indent="0">
              <a:buNone/>
            </a:pPr>
            <a:r>
              <a:rPr lang="en-US" sz="3200" dirty="0"/>
              <a:t>Its unknown how long the pangolin live for but the oldest ever recorded was 19 years old. Their scales are so strong that lions can’t get through them. Since they have no teeth, stones from the scales that go inside their body crushes anything up. Their tongue is bigger than their body and starts at their pelvis! Pangolins eat 70 million insects a year!</a:t>
            </a:r>
          </a:p>
        </p:txBody>
      </p:sp>
      <p:pic>
        <p:nvPicPr>
          <p:cNvPr id="5" name="Picture 4">
            <a:extLst>
              <a:ext uri="{FF2B5EF4-FFF2-40B4-BE49-F238E27FC236}">
                <a16:creationId xmlns:a16="http://schemas.microsoft.com/office/drawing/2014/main" id="{E6ADFD1A-DE13-AB4F-A378-11ED7AC6840E}"/>
              </a:ext>
            </a:extLst>
          </p:cNvPr>
          <p:cNvPicPr>
            <a:picLocks noChangeAspect="1"/>
          </p:cNvPicPr>
          <p:nvPr/>
        </p:nvPicPr>
        <p:blipFill>
          <a:blip r:embed="rId3"/>
          <a:stretch>
            <a:fillRect/>
          </a:stretch>
        </p:blipFill>
        <p:spPr>
          <a:xfrm>
            <a:off x="2695356" y="4072270"/>
            <a:ext cx="4286249" cy="2601359"/>
          </a:xfrm>
          <a:prstGeom prst="rect">
            <a:avLst/>
          </a:prstGeom>
        </p:spPr>
      </p:pic>
      <p:pic>
        <p:nvPicPr>
          <p:cNvPr id="6" name="Picture 5">
            <a:extLst>
              <a:ext uri="{FF2B5EF4-FFF2-40B4-BE49-F238E27FC236}">
                <a16:creationId xmlns:a16="http://schemas.microsoft.com/office/drawing/2014/main" id="{04E9BBB0-F246-894F-885F-B9E0F19DF2B5}"/>
              </a:ext>
            </a:extLst>
          </p:cNvPr>
          <p:cNvPicPr>
            <a:picLocks noChangeAspect="1"/>
          </p:cNvPicPr>
          <p:nvPr/>
        </p:nvPicPr>
        <p:blipFill>
          <a:blip r:embed="rId4"/>
          <a:stretch>
            <a:fillRect/>
          </a:stretch>
        </p:blipFill>
        <p:spPr>
          <a:xfrm>
            <a:off x="7284462" y="4072270"/>
            <a:ext cx="4424363" cy="2601359"/>
          </a:xfrm>
          <a:prstGeom prst="rect">
            <a:avLst/>
          </a:prstGeom>
        </p:spPr>
      </p:pic>
    </p:spTree>
    <p:extLst>
      <p:ext uri="{BB962C8B-B14F-4D97-AF65-F5344CB8AC3E}">
        <p14:creationId xmlns:p14="http://schemas.microsoft.com/office/powerpoint/2010/main" val="1024993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theme1.xml><?xml version="1.0" encoding="utf-8"?>
<a:theme xmlns:a="http://schemas.openxmlformats.org/drawingml/2006/main" name="SketchyVTI">
  <a:themeElements>
    <a:clrScheme name="AnalogousFromDarkSeedLeftStep">
      <a:dk1>
        <a:srgbClr val="000000"/>
      </a:dk1>
      <a:lt1>
        <a:srgbClr val="FFFFFF"/>
      </a:lt1>
      <a:dk2>
        <a:srgbClr val="352441"/>
      </a:dk2>
      <a:lt2>
        <a:srgbClr val="E2E8E7"/>
      </a:lt2>
      <a:accent1>
        <a:srgbClr val="C34D5F"/>
      </a:accent1>
      <a:accent2>
        <a:srgbClr val="B13B7F"/>
      </a:accent2>
      <a:accent3>
        <a:srgbClr val="C34DC2"/>
      </a:accent3>
      <a:accent4>
        <a:srgbClr val="813BB1"/>
      </a:accent4>
      <a:accent5>
        <a:srgbClr val="614DC3"/>
      </a:accent5>
      <a:accent6>
        <a:srgbClr val="3B57B1"/>
      </a:accent6>
      <a:hlink>
        <a:srgbClr val="8560CA"/>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92B5C1905994E8A172AC2FF928066" ma:contentTypeVersion="11" ma:contentTypeDescription="Create a new document." ma:contentTypeScope="" ma:versionID="656a76550c9ffe6ba0f30bc3f8655848">
  <xsd:schema xmlns:xsd="http://www.w3.org/2001/XMLSchema" xmlns:xs="http://www.w3.org/2001/XMLSchema" xmlns:p="http://schemas.microsoft.com/office/2006/metadata/properties" xmlns:ns2="c277fd0e-494d-4f58-81b3-cd2d65f0f876" targetNamespace="http://schemas.microsoft.com/office/2006/metadata/properties" ma:root="true" ma:fieldsID="47b6b54173de349046f17a634f01dae4" ns2:_="">
    <xsd:import namespace="c277fd0e-494d-4f58-81b3-cd2d65f0f876"/>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7fd0e-494d-4f58-81b3-cd2d65f0f876"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c277fd0e-494d-4f58-81b3-cd2d65f0f876" xsi:nil="true"/>
  </documentManagement>
</p:properties>
</file>

<file path=customXml/itemProps1.xml><?xml version="1.0" encoding="utf-8"?>
<ds:datastoreItem xmlns:ds="http://schemas.openxmlformats.org/officeDocument/2006/customXml" ds:itemID="{BAD3D845-A640-401D-BC48-5462420F0CAB}"/>
</file>

<file path=customXml/itemProps2.xml><?xml version="1.0" encoding="utf-8"?>
<ds:datastoreItem xmlns:ds="http://schemas.openxmlformats.org/officeDocument/2006/customXml" ds:itemID="{F3067E3E-3369-490A-86C4-61D9058C5827}"/>
</file>

<file path=customXml/itemProps3.xml><?xml version="1.0" encoding="utf-8"?>
<ds:datastoreItem xmlns:ds="http://schemas.openxmlformats.org/officeDocument/2006/customXml" ds:itemID="{81E3F127-9598-4880-9115-2B15B9A1DD99}"/>
</file>

<file path=docProps/app.xml><?xml version="1.0" encoding="utf-8"?>
<Properties xmlns="http://schemas.openxmlformats.org/officeDocument/2006/extended-properties" xmlns:vt="http://schemas.openxmlformats.org/officeDocument/2006/docPropsVTypes">
  <TotalTime>41</TotalTime>
  <Words>408</Words>
  <Application>Microsoft Macintosh PowerPoint</Application>
  <PresentationFormat>Widescreen</PresentationFormat>
  <Paragraphs>18</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Modern Love</vt:lpstr>
      <vt:lpstr>The Hand</vt:lpstr>
      <vt:lpstr>SketchyVTI</vt:lpstr>
      <vt:lpstr>Pangolin</vt:lpstr>
      <vt:lpstr>Introduction</vt:lpstr>
      <vt:lpstr>Habitat</vt:lpstr>
      <vt:lpstr>Diet</vt:lpstr>
      <vt:lpstr>Appearance</vt:lpstr>
      <vt:lpstr>Behaviour</vt:lpstr>
      <vt:lpstr>Endangered!</vt:lpstr>
      <vt:lpstr>Cool Facts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Pangolin</dc:title>
  <dc:creator>Microsoft Office User</dc:creator>
  <cp:lastModifiedBy>Microsoft Office User</cp:lastModifiedBy>
  <cp:revision>8</cp:revision>
  <dcterms:created xsi:type="dcterms:W3CDTF">2020-06-16T10:49:02Z</dcterms:created>
  <dcterms:modified xsi:type="dcterms:W3CDTF">2020-06-16T11:30:28Z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0x010100D2992B5C1905994E8A172AC2FF928066</vt:lpwstr>
  </property>
</Properties>
</file>