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3" r:id="rId3"/>
    <p:sldId id="257" r:id="rId4"/>
    <p:sldId id="258" r:id="rId5"/>
    <p:sldId id="260" r:id="rId6"/>
    <p:sldId id="261" r:id="rId7"/>
    <p:sldId id="262" r:id="rId8"/>
    <p:sldId id="264" r:id="rId9"/>
    <p:sldId id="265" r:id="rId10"/>
    <p:sldId id="266"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openxmlformats.org/officeDocument/2006/relationships/customXml" Target="../customXml/item3.xml"/><Relationship Id="rId2" Type="http://schemas.openxmlformats.org/officeDocument/2006/relationships/theme" Target="theme/theme1.xml"/><Relationship Id="rId16" Type="http://schemas.openxmlformats.org/officeDocument/2006/relationships/customXml" Target="../customXml/item2.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customXml" Target="../customXml/item1.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endParaRPr lang="en-US" dirty="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GIF"/><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91581" y="4777838"/>
            <a:ext cx="6425867" cy="1160633"/>
          </a:xfrm>
        </p:spPr>
        <p:txBody>
          <a:bodyPr vert="horz" lIns="91440" tIns="45720" rIns="91440" bIns="45720" rtlCol="0" anchor="t">
            <a:noAutofit/>
          </a:bodyPr>
          <a:lstStyle/>
          <a:p>
            <a:pPr algn="r"/>
            <a:r>
              <a:rPr lang="en-US" kern="1200">
                <a:solidFill>
                  <a:schemeClr val="tx2"/>
                </a:solidFill>
                <a:latin typeface="Arial Black" panose="020B0A04020102020204"/>
              </a:rPr>
              <a:t>Welcome to Belfast</a:t>
            </a:r>
            <a:endParaRPr lang="en-US" kern="1200">
              <a:solidFill>
                <a:schemeClr val="tx2"/>
              </a:solidFill>
              <a:latin typeface="Arial Black" panose="020B0A04020102020204"/>
              <a:cs typeface="Calibri Light" panose="020F0302020204030204"/>
            </a:endParaRPr>
          </a:p>
        </p:txBody>
      </p:sp>
      <p:pic>
        <p:nvPicPr>
          <p:cNvPr id="37" name="Picture 37" descr="A picture containing grass, outdoor, field, green&#10;&#10;Description generated with very high confidence"/>
          <p:cNvPicPr>
            <a:picLocks noGrp="1" noChangeAspect="1"/>
          </p:cNvPicPr>
          <p:nvPr>
            <p:ph idx="1"/>
          </p:nvPr>
        </p:nvPicPr>
        <p:blipFill rotWithShape="1">
          <a:blip r:embed="rId1"/>
          <a:srcRect r="38396" b="2"/>
          <a:stretch>
            <a:fillRect/>
          </a:stretch>
        </p:blipFill>
        <p:spPr>
          <a:xfrm>
            <a:off x="-7" y="2090403"/>
            <a:ext cx="4151360" cy="4767590"/>
          </a:xfrm>
          <a:custGeom>
            <a:avLst/>
            <a:gdLst/>
            <a:ahLst/>
            <a:cxnLst/>
            <a:rect l="l" t="t" r="r" b="b"/>
            <a:pathLst>
              <a:path w="4231752" h="4859916">
                <a:moveTo>
                  <a:pt x="1051869" y="0"/>
                </a:moveTo>
                <a:cubicBezTo>
                  <a:pt x="2808070" y="0"/>
                  <a:pt x="4231752" y="1423682"/>
                  <a:pt x="4231752" y="3179883"/>
                </a:cubicBezTo>
                <a:cubicBezTo>
                  <a:pt x="4231752" y="3728696"/>
                  <a:pt x="4092721" y="4245036"/>
                  <a:pt x="3847958" y="4695604"/>
                </a:cubicBezTo>
                <a:lnTo>
                  <a:pt x="3748135" y="4859916"/>
                </a:lnTo>
                <a:lnTo>
                  <a:pt x="0" y="4859916"/>
                </a:lnTo>
                <a:lnTo>
                  <a:pt x="0" y="181856"/>
                </a:lnTo>
                <a:lnTo>
                  <a:pt x="106268" y="142962"/>
                </a:lnTo>
                <a:cubicBezTo>
                  <a:pt x="404983" y="50052"/>
                  <a:pt x="722581" y="0"/>
                  <a:pt x="1051869" y="0"/>
                </a:cubicBezTo>
                <a:close/>
              </a:path>
            </a:pathLst>
          </a:custGeom>
          <a:effectLst>
            <a:softEdge rad="0"/>
          </a:effectLst>
        </p:spPr>
      </p:pic>
      <p:pic>
        <p:nvPicPr>
          <p:cNvPr id="4" name="Picture 4" descr="A group of people walking on a city street&#10;&#10;Description generated with very high confidence"/>
          <p:cNvPicPr>
            <a:picLocks noChangeAspect="1"/>
          </p:cNvPicPr>
          <p:nvPr/>
        </p:nvPicPr>
        <p:blipFill rotWithShape="1">
          <a:blip r:embed="rId2"/>
          <a:srcRect l="21716" r="15785" b="1"/>
          <a:stretch>
            <a:fillRect/>
          </a:stretch>
        </p:blipFill>
        <p:spPr>
          <a:xfrm>
            <a:off x="4966006" y="198381"/>
            <a:ext cx="3765946" cy="376594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6" name="Picture 6" descr="A close up of a map&#10;&#10;Description generated with very high confidence"/>
          <p:cNvPicPr>
            <a:picLocks noChangeAspect="1"/>
          </p:cNvPicPr>
          <p:nvPr/>
        </p:nvPicPr>
        <p:blipFill rotWithShape="1">
          <a:blip r:embed="rId3"/>
          <a:srcRect l="8895" r="13225" b="3"/>
          <a:stretch>
            <a:fillRect/>
          </a:stretch>
        </p:blipFill>
        <p:spPr>
          <a:xfrm>
            <a:off x="1162212" y="172074"/>
            <a:ext cx="4125131" cy="2489417"/>
          </a:xfrm>
          <a:custGeom>
            <a:avLst/>
            <a:gdLst/>
            <a:ahLst/>
            <a:cxnLst/>
            <a:rect l="l" t="t" r="r" b="b"/>
            <a:pathLst>
              <a:path w="4125131" h="2489417">
                <a:moveTo>
                  <a:pt x="44777" y="0"/>
                </a:moveTo>
                <a:lnTo>
                  <a:pt x="4080354" y="0"/>
                </a:lnTo>
                <a:lnTo>
                  <a:pt x="4083227" y="11173"/>
                </a:lnTo>
                <a:cubicBezTo>
                  <a:pt x="4110702" y="145441"/>
                  <a:pt x="4125131" y="284462"/>
                  <a:pt x="4125131" y="426852"/>
                </a:cubicBezTo>
                <a:cubicBezTo>
                  <a:pt x="4125131" y="1565976"/>
                  <a:pt x="3201689" y="2489417"/>
                  <a:pt x="2062565" y="2489417"/>
                </a:cubicBezTo>
                <a:cubicBezTo>
                  <a:pt x="923442" y="2489417"/>
                  <a:pt x="0" y="1565976"/>
                  <a:pt x="0" y="426852"/>
                </a:cubicBezTo>
                <a:cubicBezTo>
                  <a:pt x="0" y="284462"/>
                  <a:pt x="14429" y="145441"/>
                  <a:pt x="41904" y="11173"/>
                </a:cubicBezTo>
                <a:close/>
              </a:path>
            </a:pathLst>
          </a:custGeom>
          <a:effectLst>
            <a:softEdge rad="0"/>
          </a:effectLst>
        </p:spPr>
      </p:pic>
      <p:pic>
        <p:nvPicPr>
          <p:cNvPr id="8" name="Picture 8" descr="A picture containing text, map&#10;&#10;Description generated with very high confidence"/>
          <p:cNvPicPr>
            <a:picLocks noChangeAspect="1"/>
          </p:cNvPicPr>
          <p:nvPr/>
        </p:nvPicPr>
        <p:blipFill rotWithShape="1">
          <a:blip r:embed="rId4"/>
          <a:srcRect l="14943" r="7814" b="7"/>
          <a:stretch>
            <a:fillRect/>
          </a:stretch>
        </p:blipFill>
        <p:spPr>
          <a:xfrm>
            <a:off x="8845412" y="10"/>
            <a:ext cx="3346597" cy="3631921"/>
          </a:xfrm>
          <a:custGeom>
            <a:avLst/>
            <a:gdLst/>
            <a:ahLst/>
            <a:cxnLst/>
            <a:rect l="l" t="t" r="r" b="b"/>
            <a:pathLst>
              <a:path w="3346597" h="3631921">
                <a:moveTo>
                  <a:pt x="416855" y="0"/>
                </a:moveTo>
                <a:lnTo>
                  <a:pt x="3346597" y="0"/>
                </a:lnTo>
                <a:lnTo>
                  <a:pt x="3346597" y="3384403"/>
                </a:lnTo>
                <a:lnTo>
                  <a:pt x="3209678" y="3450360"/>
                </a:lnTo>
                <a:cubicBezTo>
                  <a:pt x="2933269" y="3567272"/>
                  <a:pt x="2629372" y="3631921"/>
                  <a:pt x="2310376" y="3631921"/>
                </a:cubicBezTo>
                <a:cubicBezTo>
                  <a:pt x="1034390" y="3631921"/>
                  <a:pt x="0" y="2597531"/>
                  <a:pt x="0" y="1321546"/>
                </a:cubicBezTo>
                <a:cubicBezTo>
                  <a:pt x="0" y="843052"/>
                  <a:pt x="145461" y="398532"/>
                  <a:pt x="394576" y="29794"/>
                </a:cubicBezTo>
                <a:close/>
              </a:path>
            </a:pathLst>
          </a:custGeom>
          <a:effectLst>
            <a:softEdge rad="0"/>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89310" y="313"/>
            <a:ext cx="4449752" cy="5438222"/>
          </a:xfrm>
        </p:spPr>
        <p:txBody>
          <a:bodyPr>
            <a:normAutofit/>
          </a:bodyPr>
          <a:lstStyle/>
          <a:p>
            <a:r>
              <a:rPr lang="zh-CN" altLang="en-US" sz="3600">
                <a:latin typeface="Arial Black" panose="020B0A04020102020204"/>
                <a:ea typeface="幼圆"/>
              </a:rPr>
              <a:t>Belfast </a:t>
            </a:r>
            <a:r>
              <a:rPr lang="en-GB" altLang="zh-CN" sz="3600">
                <a:latin typeface="Arial Black" panose="020B0A04020102020204"/>
                <a:ea typeface="幼圆"/>
              </a:rPr>
              <a:t>C</a:t>
            </a:r>
            <a:r>
              <a:rPr lang="zh-CN" altLang="en-US" sz="3600">
                <a:latin typeface="Arial Black" panose="020B0A04020102020204"/>
                <a:ea typeface="幼圆"/>
              </a:rPr>
              <a:t>ity </a:t>
            </a:r>
            <a:r>
              <a:rPr lang="en-GB" altLang="zh-CN" sz="3600">
                <a:latin typeface="Arial Black" panose="020B0A04020102020204"/>
                <a:ea typeface="幼圆"/>
              </a:rPr>
              <a:t>H</a:t>
            </a:r>
            <a:r>
              <a:rPr lang="zh-CN" altLang="en-US" sz="3600">
                <a:latin typeface="Arial Black" panose="020B0A04020102020204"/>
                <a:ea typeface="幼圆"/>
              </a:rPr>
              <a:t>all</a:t>
            </a:r>
            <a:br>
              <a:rPr lang="zh-CN" altLang="en-US" sz="3600">
                <a:ea typeface="幼圆"/>
              </a:rPr>
            </a:br>
            <a:r>
              <a:rPr lang="zh-CN" altLang="en-US" sz="1800">
                <a:ea typeface="幼圆"/>
              </a:rPr>
              <a:t>          </a:t>
            </a:r>
            <a:br>
              <a:rPr lang="zh-CN" altLang="en-US" sz="1800">
                <a:latin typeface="Calibri Light" panose="020F0302020204030204"/>
                <a:ea typeface="幼圆"/>
                <a:cs typeface="Calibri Light" panose="020F0302020204030204"/>
              </a:rPr>
            </a:br>
            <a:r>
              <a:rPr lang="zh-CN" altLang="en-US" sz="2400">
                <a:latin typeface="Comic Sans MS" panose="030F0702030302020204"/>
                <a:ea typeface="幼圆"/>
              </a:rPr>
              <a:t> Belfast </a:t>
            </a:r>
            <a:r>
              <a:rPr lang="en-GB" altLang="zh-CN" sz="2400">
                <a:latin typeface="Comic Sans MS" panose="030F0702030302020204"/>
                <a:ea typeface="幼圆"/>
              </a:rPr>
              <a:t>C</a:t>
            </a:r>
            <a:r>
              <a:rPr lang="zh-CN" altLang="en-US" sz="2400">
                <a:latin typeface="Comic Sans MS" panose="030F0702030302020204"/>
                <a:ea typeface="幼圆"/>
              </a:rPr>
              <a:t>ity </a:t>
            </a:r>
            <a:r>
              <a:rPr lang="en-GB" altLang="zh-CN" sz="2400">
                <a:latin typeface="Comic Sans MS" panose="030F0702030302020204"/>
                <a:ea typeface="幼圆"/>
              </a:rPr>
              <a:t>H</a:t>
            </a:r>
            <a:r>
              <a:rPr lang="zh-CN" altLang="en-US" sz="2400">
                <a:latin typeface="Comic Sans MS" panose="030F0702030302020204"/>
                <a:ea typeface="幼圆"/>
              </a:rPr>
              <a:t>all is </a:t>
            </a:r>
            <a:r>
              <a:rPr lang="en-GB" altLang="zh-CN" sz="2400">
                <a:latin typeface="Comic Sans MS" panose="030F0702030302020204"/>
                <a:ea typeface="幼圆"/>
              </a:rPr>
              <a:t>B</a:t>
            </a:r>
            <a:r>
              <a:rPr lang="zh-CN" altLang="en-US" sz="2400">
                <a:latin typeface="Comic Sans MS" panose="030F0702030302020204"/>
                <a:ea typeface="幼圆"/>
              </a:rPr>
              <a:t>elfast </a:t>
            </a:r>
            <a:r>
              <a:rPr lang="en-GB" altLang="zh-CN" sz="2400">
                <a:latin typeface="Comic Sans MS" panose="030F0702030302020204"/>
                <a:ea typeface="幼圆"/>
              </a:rPr>
              <a:t>C</a:t>
            </a:r>
            <a:r>
              <a:rPr lang="zh-CN" altLang="en-US" sz="2400">
                <a:latin typeface="Comic Sans MS" panose="030F0702030302020204"/>
                <a:ea typeface="幼圆"/>
              </a:rPr>
              <a:t>ity council's </a:t>
            </a:r>
            <a:r>
              <a:rPr lang="en-GB" altLang="zh-CN" sz="2400">
                <a:latin typeface="Comic Sans MS" panose="030F0702030302020204"/>
                <a:ea typeface="幼圆"/>
              </a:rPr>
              <a:t>C</a:t>
            </a:r>
            <a:r>
              <a:rPr lang="zh-CN" altLang="en-US" sz="2400">
                <a:latin typeface="Comic Sans MS" panose="030F0702030302020204"/>
                <a:ea typeface="幼圆"/>
              </a:rPr>
              <a:t>ivic </a:t>
            </a:r>
            <a:r>
              <a:rPr lang="en-GB" altLang="zh-CN" sz="2400">
                <a:latin typeface="Comic Sans MS" panose="030F0702030302020204"/>
                <a:ea typeface="幼圆"/>
              </a:rPr>
              <a:t>b</a:t>
            </a:r>
            <a:r>
              <a:rPr lang="zh-CN" altLang="en-US" sz="2400">
                <a:latin typeface="Comic Sans MS" panose="030F0702030302020204"/>
                <a:ea typeface="幼圆"/>
              </a:rPr>
              <a:t>uilding . </a:t>
            </a:r>
            <a:r>
              <a:rPr lang="en-GB" altLang="zh-CN" sz="2400">
                <a:latin typeface="Comic Sans MS" panose="030F0702030302020204"/>
                <a:ea typeface="幼圆"/>
              </a:rPr>
              <a:t>It is</a:t>
            </a:r>
            <a:r>
              <a:rPr lang="zh-CN" altLang="en-US" sz="2400">
                <a:latin typeface="Comic Sans MS" panose="030F0702030302020204"/>
                <a:ea typeface="幼圆"/>
              </a:rPr>
              <a:t> located in Donegall </a:t>
            </a:r>
            <a:r>
              <a:rPr lang="en-GB" altLang="zh-CN" sz="2400">
                <a:latin typeface="Comic Sans MS" panose="030F0702030302020204"/>
                <a:ea typeface="幼圆"/>
              </a:rPr>
              <a:t>S</a:t>
            </a:r>
            <a:r>
              <a:rPr lang="zh-CN" altLang="en-US" sz="2400">
                <a:latin typeface="Comic Sans MS" panose="030F0702030302020204"/>
                <a:ea typeface="幼圆"/>
              </a:rPr>
              <a:t>quare, </a:t>
            </a:r>
            <a:r>
              <a:rPr lang="en-GB" altLang="zh-CN" sz="2400">
                <a:latin typeface="Comic Sans MS" panose="030F0702030302020204"/>
                <a:ea typeface="幼圆"/>
              </a:rPr>
              <a:t>I</a:t>
            </a:r>
            <a:r>
              <a:rPr lang="zh-CN" altLang="en-US" sz="2400">
                <a:latin typeface="Comic Sans MS" panose="030F0702030302020204"/>
                <a:ea typeface="幼圆"/>
              </a:rPr>
              <a:t>n the heart of Belfast </a:t>
            </a:r>
            <a:r>
              <a:rPr lang="en-GB" altLang="zh-CN" sz="2400">
                <a:latin typeface="Comic Sans MS" panose="030F0702030302020204"/>
                <a:ea typeface="幼圆"/>
              </a:rPr>
              <a:t>C</a:t>
            </a:r>
            <a:r>
              <a:rPr lang="zh-CN" altLang="en-US" sz="2400">
                <a:latin typeface="Comic Sans MS" panose="030F0702030302020204"/>
                <a:ea typeface="幼圆"/>
              </a:rPr>
              <a:t>ity enter. It first opened its doors on 1 August 1906.</a:t>
            </a:r>
            <a:endParaRPr lang="zh-CN" altLang="en-US" sz="2400">
              <a:latin typeface="Comic Sans MS" panose="030F0702030302020204"/>
            </a:endParaRPr>
          </a:p>
        </p:txBody>
      </p:sp>
      <p:sp>
        <p:nvSpPr>
          <p:cNvPr id="8" name="Content Placeholder 7"/>
          <p:cNvSpPr>
            <a:spLocks noGrp="1"/>
          </p:cNvSpPr>
          <p:nvPr>
            <p:ph idx="1"/>
          </p:nvPr>
        </p:nvSpPr>
        <p:spPr>
          <a:xfrm flipV="1">
            <a:off x="648931" y="6223819"/>
            <a:ext cx="3651466" cy="266485"/>
          </a:xfrm>
        </p:spPr>
        <p:txBody>
          <a:bodyPr>
            <a:normAutofit fontScale="85000" lnSpcReduction="20000"/>
          </a:bodyPr>
          <a:lstStyle/>
          <a:p>
            <a:endParaRPr lang="en-US" sz="1800"/>
          </a:p>
        </p:txBody>
      </p:sp>
      <p:pic>
        <p:nvPicPr>
          <p:cNvPr id="4" name="图片 4" descr="图片包含 草, 户外, 自行车, 建筑&#10;&#10;已生成极高可信度的说明"/>
          <p:cNvPicPr>
            <a:picLocks noChangeAspect="1"/>
          </p:cNvPicPr>
          <p:nvPr/>
        </p:nvPicPr>
        <p:blipFill rotWithShape="1">
          <a:blip r:embed="rId1"/>
          <a:srcRect l="9490" r="16995" b="-1"/>
          <a:stretch>
            <a:fillRect/>
          </a:stretch>
        </p:blipFill>
        <p:spPr>
          <a:xfrm>
            <a:off x="4639056" y="10"/>
            <a:ext cx="7552944" cy="6857990"/>
          </a:xfrm>
          <a:prstGeom prst="rect">
            <a:avLst/>
          </a:prstGeom>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一群人站在建筑前&#10;&#10;已生成高可信度的说明"/>
          <p:cNvPicPr>
            <a:picLocks noChangeAspect="1"/>
          </p:cNvPicPr>
          <p:nvPr/>
        </p:nvPicPr>
        <p:blipFill rotWithShape="1">
          <a:blip r:embed="rId1"/>
          <a:srcRect l="22491" r="15985"/>
          <a:stretch>
            <a:fillRect/>
          </a:stretch>
        </p:blipFill>
        <p:spPr>
          <a:xfrm>
            <a:off x="4888168" y="857258"/>
            <a:ext cx="5779832" cy="5143493"/>
          </a:xfrm>
          <a:prstGeom prst="rect">
            <a:avLst/>
          </a:prstGeom>
        </p:spPr>
      </p:pic>
      <p:sp>
        <p:nvSpPr>
          <p:cNvPr id="2" name="标题 1"/>
          <p:cNvSpPr>
            <a:spLocks noGrp="1"/>
          </p:cNvSpPr>
          <p:nvPr>
            <p:ph type="title"/>
          </p:nvPr>
        </p:nvSpPr>
        <p:spPr>
          <a:xfrm>
            <a:off x="2501" y="381904"/>
            <a:ext cx="3467966" cy="960668"/>
          </a:xfrm>
        </p:spPr>
        <p:txBody>
          <a:bodyPr>
            <a:normAutofit fontScale="90000"/>
          </a:bodyPr>
          <a:lstStyle/>
          <a:p>
            <a:r>
              <a:rPr lang="zh-CN" altLang="en-US">
                <a:latin typeface="Arial Black" panose="020B0A04020102020204"/>
                <a:ea typeface="幼圆"/>
              </a:rPr>
              <a:t>About history of </a:t>
            </a:r>
            <a:r>
              <a:rPr lang="en-GB" altLang="zh-CN">
                <a:latin typeface="Arial Black" panose="020B0A04020102020204"/>
                <a:ea typeface="幼圆"/>
              </a:rPr>
              <a:t>C</a:t>
            </a:r>
            <a:r>
              <a:rPr lang="zh-CN" altLang="en-US">
                <a:latin typeface="Arial Black" panose="020B0A04020102020204"/>
                <a:ea typeface="幼圆"/>
              </a:rPr>
              <a:t>ity </a:t>
            </a:r>
            <a:r>
              <a:rPr lang="en-GB" altLang="zh-CN">
                <a:latin typeface="Arial Black" panose="020B0A04020102020204"/>
                <a:ea typeface="幼圆"/>
              </a:rPr>
              <a:t>H</a:t>
            </a:r>
            <a:r>
              <a:rPr lang="zh-CN" altLang="en-US">
                <a:latin typeface="Arial Black" panose="020B0A04020102020204"/>
                <a:ea typeface="幼圆"/>
              </a:rPr>
              <a:t>all</a:t>
            </a:r>
            <a:endParaRPr lang="zh-CN" altLang="en-US">
              <a:latin typeface="Arial Black" panose="020B0A04020102020204"/>
            </a:endParaRPr>
          </a:p>
        </p:txBody>
      </p:sp>
      <p:sp>
        <p:nvSpPr>
          <p:cNvPr id="3" name="内容占位符 2"/>
          <p:cNvSpPr>
            <a:spLocks noGrp="1"/>
          </p:cNvSpPr>
          <p:nvPr>
            <p:ph idx="1"/>
          </p:nvPr>
        </p:nvSpPr>
        <p:spPr>
          <a:xfrm>
            <a:off x="72287" y="1804309"/>
            <a:ext cx="4503554" cy="5225049"/>
          </a:xfrm>
        </p:spPr>
        <p:txBody>
          <a:bodyPr vert="horz" lIns="68580" tIns="34290" rIns="68580" bIns="34290" rtlCol="0" anchor="t">
            <a:normAutofit fontScale="82500"/>
          </a:bodyPr>
          <a:lstStyle/>
          <a:p>
            <a:pPr marL="0" indent="0">
              <a:lnSpc>
                <a:spcPct val="90000"/>
              </a:lnSpc>
              <a:buNone/>
            </a:pPr>
            <a:r>
              <a:rPr lang="zh-CN" altLang="en-US" sz="950">
                <a:ea typeface="幼圆"/>
              </a:rPr>
              <a:t>         </a:t>
            </a:r>
            <a:r>
              <a:rPr lang="zh-CN" altLang="en-US" sz="2400">
                <a:latin typeface="Comic Sans MS" panose="030F0702030302020204"/>
                <a:ea typeface="幼圆"/>
              </a:rPr>
              <a:t>  </a:t>
            </a:r>
            <a:r>
              <a:rPr lang="zh-CN" altLang="en-US">
                <a:latin typeface="Comic Sans MS" panose="030F0702030302020204"/>
                <a:ea typeface="幼圆"/>
              </a:rPr>
              <a:t> </a:t>
            </a:r>
            <a:r>
              <a:rPr lang="zh-CN" altLang="en-US" sz="2400">
                <a:latin typeface="Comic Sans MS" panose="030F0702030302020204"/>
                <a:ea typeface="幼圆"/>
              </a:rPr>
              <a:t> </a:t>
            </a:r>
            <a:r>
              <a:rPr lang="zh-CN" altLang="en-US" sz="2000">
                <a:latin typeface="Comic Sans MS" panose="030F0702030302020204"/>
                <a:ea typeface="幼圆"/>
              </a:rPr>
              <a:t>In 1888 Queen </a:t>
            </a:r>
            <a:r>
              <a:rPr lang="en-GB" altLang="zh-CN" sz="2000">
                <a:latin typeface="Comic Sans MS" panose="030F0702030302020204"/>
                <a:ea typeface="幼圆"/>
              </a:rPr>
              <a:t>V</a:t>
            </a:r>
            <a:r>
              <a:rPr lang="zh-CN" altLang="en-US" sz="2000">
                <a:latin typeface="Comic Sans MS" panose="030F0702030302020204"/>
                <a:ea typeface="幼圆"/>
              </a:rPr>
              <a:t>ictoria granted </a:t>
            </a:r>
            <a:r>
              <a:rPr lang="en-GB" altLang="zh-CN" sz="2000">
                <a:latin typeface="Comic Sans MS" panose="030F0702030302020204"/>
                <a:ea typeface="幼圆"/>
              </a:rPr>
              <a:t>B</a:t>
            </a:r>
            <a:r>
              <a:rPr lang="zh-CN" altLang="en-US" sz="2000">
                <a:latin typeface="Comic Sans MS" panose="030F0702030302020204"/>
                <a:ea typeface="幼圆"/>
              </a:rPr>
              <a:t>elfast the status of the </a:t>
            </a:r>
            <a:r>
              <a:rPr lang="en-GB" altLang="zh-CN" sz="2000">
                <a:latin typeface="Comic Sans MS" panose="030F0702030302020204"/>
                <a:ea typeface="幼圆"/>
              </a:rPr>
              <a:t>C</a:t>
            </a:r>
            <a:r>
              <a:rPr lang="zh-CN" altLang="en-US" sz="2000">
                <a:latin typeface="Comic Sans MS" panose="030F0702030302020204"/>
                <a:ea typeface="幼圆"/>
              </a:rPr>
              <a:t>ity and it was agreed that a grand and magnificent </a:t>
            </a:r>
            <a:r>
              <a:rPr lang="en-GB" altLang="zh-CN" sz="2000">
                <a:latin typeface="Comic Sans MS" panose="030F0702030302020204"/>
                <a:ea typeface="幼圆"/>
              </a:rPr>
              <a:t>B</a:t>
            </a:r>
            <a:r>
              <a:rPr lang="zh-CN" altLang="en-US" sz="2000">
                <a:latin typeface="Comic Sans MS" panose="030F0702030302020204"/>
                <a:ea typeface="幼圆"/>
              </a:rPr>
              <a:t>uilding was required to reflect this new status. City hall opend its doors on the first of August 1906,at a time of unprecedented prosperity and industrial might for the city</a:t>
            </a:r>
            <a:r>
              <a:rPr lang="en-GB" altLang="zh-CN" sz="2000">
                <a:latin typeface="Comic Sans MS" panose="030F0702030302020204"/>
                <a:ea typeface="幼圆"/>
              </a:rPr>
              <a:t>.</a:t>
            </a:r>
            <a:endParaRPr lang="zh-CN" altLang="en-US" sz="2000">
              <a:latin typeface="Comic Sans MS" panose="030F0702030302020204"/>
              <a:ea typeface="幼圆"/>
            </a:endParaRPr>
          </a:p>
          <a:p>
            <a:pPr marL="0" indent="0">
              <a:lnSpc>
                <a:spcPct val="90000"/>
              </a:lnSpc>
              <a:buNone/>
            </a:pPr>
            <a:r>
              <a:rPr lang="zh-CN" altLang="en-US" sz="2000">
                <a:latin typeface="Comic Sans MS" panose="030F0702030302020204"/>
                <a:ea typeface="幼圆"/>
              </a:rPr>
              <a:t>        Belfast </a:t>
            </a:r>
            <a:r>
              <a:rPr lang="en-GB" altLang="zh-CN" sz="2000">
                <a:latin typeface="Comic Sans MS" panose="030F0702030302020204"/>
                <a:ea typeface="幼圆"/>
              </a:rPr>
              <a:t>C</a:t>
            </a:r>
            <a:r>
              <a:rPr lang="zh-CN" altLang="en-US" sz="2000">
                <a:latin typeface="Comic Sans MS" panose="030F0702030302020204"/>
                <a:ea typeface="幼圆"/>
              </a:rPr>
              <a:t>ity </a:t>
            </a:r>
            <a:r>
              <a:rPr lang="en-GB" altLang="zh-CN" sz="2000">
                <a:latin typeface="Comic Sans MS" panose="030F0702030302020204"/>
                <a:ea typeface="幼圆"/>
              </a:rPr>
              <a:t>H</a:t>
            </a:r>
            <a:r>
              <a:rPr lang="zh-CN" altLang="en-US" sz="2000">
                <a:latin typeface="Comic Sans MS" panose="030F0702030302020204"/>
                <a:ea typeface="幼圆"/>
              </a:rPr>
              <a:t>all is famous building in North Ireland</a:t>
            </a:r>
            <a:r>
              <a:rPr lang="en-GB" altLang="zh-CN" sz="2000">
                <a:latin typeface="Comic Sans MS" panose="030F0702030302020204"/>
                <a:ea typeface="幼圆"/>
              </a:rPr>
              <a:t>.</a:t>
            </a:r>
            <a:endParaRPr lang="zh-CN" altLang="en-US" sz="2000">
              <a:latin typeface="Comic Sans MS" panose="030F0702030302020204"/>
              <a:ea typeface="幼圆"/>
            </a:endParaRPr>
          </a:p>
          <a:p>
            <a:pPr marL="0" indent="0">
              <a:lnSpc>
                <a:spcPct val="90000"/>
              </a:lnSpc>
              <a:buNone/>
            </a:pPr>
            <a:r>
              <a:rPr lang="zh-CN" altLang="en-US" sz="2000">
                <a:latin typeface="Comic Sans MS" panose="030F0702030302020204"/>
                <a:ea typeface="幼圆"/>
              </a:rPr>
              <a:t>     Spring and </a:t>
            </a:r>
            <a:r>
              <a:rPr lang="en-GB" altLang="zh-CN" sz="2000">
                <a:latin typeface="Comic Sans MS" panose="030F0702030302020204"/>
                <a:ea typeface="幼圆"/>
              </a:rPr>
              <a:t>S</a:t>
            </a:r>
            <a:r>
              <a:rPr lang="zh-CN" altLang="en-US" sz="2000">
                <a:latin typeface="Comic Sans MS" panose="030F0702030302020204"/>
                <a:ea typeface="幼圆"/>
              </a:rPr>
              <a:t>ummer people go there to play and busy season.</a:t>
            </a:r>
            <a:endParaRPr lang="zh-CN" altLang="en-US" sz="2000">
              <a:latin typeface="Comic Sans MS" panose="030F0702030302020204"/>
              <a:ea typeface="幼圆"/>
            </a:endParaRPr>
          </a:p>
          <a:p>
            <a:pPr marL="0" indent="0">
              <a:buNone/>
            </a:pPr>
            <a:r>
              <a:rPr lang="zh-CN" altLang="en-US" sz="2000">
                <a:latin typeface="Comic Sans MS" panose="030F0702030302020204"/>
                <a:ea typeface="幼圆"/>
              </a:rPr>
              <a:t>     In the </a:t>
            </a:r>
            <a:r>
              <a:rPr lang="en-GB" altLang="zh-CN" sz="2000">
                <a:latin typeface="Comic Sans MS" panose="030F0702030302020204"/>
                <a:ea typeface="幼圆"/>
              </a:rPr>
              <a:t>C</a:t>
            </a:r>
            <a:r>
              <a:rPr lang="zh-CN" altLang="en-US" sz="2000">
                <a:latin typeface="Comic Sans MS" panose="030F0702030302020204"/>
                <a:ea typeface="幼圆"/>
              </a:rPr>
              <a:t>hristmas and they have shop</a:t>
            </a:r>
            <a:r>
              <a:rPr lang="en-GB" altLang="zh-CN" sz="2000">
                <a:latin typeface="Comic Sans MS" panose="030F0702030302020204"/>
                <a:ea typeface="幼圆"/>
              </a:rPr>
              <a:t>ing</a:t>
            </a:r>
            <a:r>
              <a:rPr lang="zh-CN" altLang="en-US" sz="2000">
                <a:latin typeface="Comic Sans MS" panose="030F0702030302020204"/>
                <a:ea typeface="幼圆"/>
              </a:rPr>
              <a:t>,food and toys too many go there to shoping and eat delicious food. </a:t>
            </a:r>
            <a:endParaRPr lang="zh-CN" altLang="en-US" sz="2000">
              <a:latin typeface="Comic Sans MS" panose="030F0702030302020204"/>
              <a:ea typeface="幼圆"/>
            </a:endParaRPr>
          </a:p>
          <a:p>
            <a:pPr marL="0" indent="0">
              <a:lnSpc>
                <a:spcPct val="90000"/>
              </a:lnSpc>
              <a:buNone/>
            </a:pPr>
            <a:r>
              <a:rPr lang="zh-CN" altLang="en-US" sz="2000">
                <a:latin typeface="Comic Sans MS" panose="030F0702030302020204"/>
                <a:ea typeface="幼圆"/>
              </a:rPr>
              <a:t>     I rem</a:t>
            </a:r>
            <a:r>
              <a:rPr lang="en-GB" altLang="zh-CN" sz="2000">
                <a:latin typeface="Comic Sans MS" panose="030F0702030302020204"/>
                <a:ea typeface="幼圆"/>
              </a:rPr>
              <a:t>em</a:t>
            </a:r>
            <a:r>
              <a:rPr lang="zh-CN" altLang="en-US" sz="2000">
                <a:latin typeface="Comic Sans MS" panose="030F0702030302020204"/>
                <a:ea typeface="幼圆"/>
              </a:rPr>
              <a:t>ber my dad brought a hot dog </a:t>
            </a:r>
            <a:r>
              <a:rPr lang="en-GB" altLang="zh-CN" sz="2000">
                <a:latin typeface="Comic Sans MS" panose="030F0702030302020204"/>
                <a:ea typeface="幼圆"/>
              </a:rPr>
              <a:t>for</a:t>
            </a:r>
            <a:r>
              <a:rPr lang="zh-CN" altLang="en-US" sz="2000">
                <a:latin typeface="Comic Sans MS" panose="030F0702030302020204"/>
                <a:ea typeface="幼圆"/>
              </a:rPr>
              <a:t> me in last year</a:t>
            </a:r>
            <a:r>
              <a:rPr lang="en-GB" altLang="zh-CN" sz="2000">
                <a:latin typeface="Comic Sans MS" panose="030F0702030302020204"/>
                <a:ea typeface="幼圆"/>
              </a:rPr>
              <a:t>'s</a:t>
            </a:r>
            <a:r>
              <a:rPr lang="zh-CN" altLang="en-US" sz="2000">
                <a:latin typeface="Comic Sans MS" panose="030F0702030302020204"/>
                <a:ea typeface="幼圆"/>
              </a:rPr>
              <a:t> christmas </a:t>
            </a:r>
            <a:r>
              <a:rPr lang="en-GB" altLang="zh-CN" sz="2000">
                <a:latin typeface="Comic Sans MS" panose="030F0702030302020204"/>
                <a:ea typeface="幼圆"/>
              </a:rPr>
              <a:t>fair</a:t>
            </a:r>
            <a:r>
              <a:rPr lang="zh-CN" altLang="en-US" sz="2000">
                <a:latin typeface="Comic Sans MS" panose="030F0702030302020204"/>
                <a:ea typeface="幼圆"/>
              </a:rPr>
              <a:t> at </a:t>
            </a:r>
            <a:r>
              <a:rPr lang="en-GB" altLang="zh-CN" sz="2000">
                <a:latin typeface="Comic Sans MS" panose="030F0702030302020204"/>
                <a:ea typeface="幼圆"/>
              </a:rPr>
              <a:t>C</a:t>
            </a:r>
            <a:r>
              <a:rPr lang="zh-CN" altLang="en-US" sz="2000">
                <a:latin typeface="Comic Sans MS" panose="030F0702030302020204"/>
                <a:ea typeface="幼圆"/>
              </a:rPr>
              <a:t>ity </a:t>
            </a:r>
            <a:r>
              <a:rPr lang="en-GB" altLang="zh-CN" sz="2000">
                <a:latin typeface="Comic Sans MS" panose="030F0702030302020204"/>
                <a:ea typeface="幼圆"/>
              </a:rPr>
              <a:t>H</a:t>
            </a:r>
            <a:r>
              <a:rPr lang="zh-CN" altLang="en-US" sz="2000">
                <a:latin typeface="Comic Sans MS" panose="030F0702030302020204"/>
                <a:ea typeface="幼圆"/>
              </a:rPr>
              <a:t>all. It is unforgettable.</a:t>
            </a:r>
            <a:endParaRPr lang="zh-CN" sz="2000">
              <a:latin typeface="Comic Sans MS" panose="030F0702030302020204"/>
              <a:ea typeface="DengXian"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Content Placeholder 10"/>
          <p:cNvSpPr>
            <a:spLocks noGrp="1"/>
          </p:cNvSpPr>
          <p:nvPr>
            <p:ph idx="1"/>
          </p:nvPr>
        </p:nvSpPr>
        <p:spPr>
          <a:xfrm>
            <a:off x="1967039" y="-950870"/>
            <a:ext cx="4635883" cy="7629260"/>
          </a:xfrm>
        </p:spPr>
        <p:txBody>
          <a:bodyPr anchor="ctr">
            <a:normAutofit/>
          </a:bodyPr>
          <a:lstStyle/>
          <a:p>
            <a:pPr marL="0" indent="0">
              <a:buNone/>
            </a:pPr>
            <a:r>
              <a:rPr lang="en-US" sz="3200">
                <a:latin typeface="Arial Black" panose="020B0A04020102020204"/>
                <a:cs typeface="Calibri" panose="020F0502020204030204"/>
              </a:rPr>
              <a:t>Belfast </a:t>
            </a:r>
            <a:r>
              <a:rPr lang="en-GB" altLang="en-US" sz="3200">
                <a:latin typeface="Arial Black" panose="020B0A04020102020204"/>
                <a:cs typeface="Calibri" panose="020F0502020204030204"/>
              </a:rPr>
              <a:t>C</a:t>
            </a:r>
            <a:r>
              <a:rPr lang="en-US" sz="3200">
                <a:latin typeface="Arial Black" panose="020B0A04020102020204"/>
                <a:cs typeface="Calibri" panose="020F0502020204030204"/>
              </a:rPr>
              <a:t>astle location</a:t>
            </a:r>
            <a:endParaRPr lang="en-US" sz="3200">
              <a:latin typeface="Arial Black" panose="020B0A04020102020204"/>
              <a:cs typeface="Calibri" panose="020F0502020204030204"/>
            </a:endParaRPr>
          </a:p>
          <a:p>
            <a:pPr marL="0" indent="0">
              <a:buNone/>
            </a:pPr>
            <a:r>
              <a:rPr lang="en-US" sz="2400">
                <a:latin typeface="Comic Sans MS" panose="030F0702030302020204"/>
                <a:cs typeface="Calibri" panose="020F0502020204030204"/>
              </a:rPr>
              <a:t>Belfast </a:t>
            </a:r>
            <a:r>
              <a:rPr lang="en-GB" altLang="en-US" sz="2400">
                <a:latin typeface="Comic Sans MS" panose="030F0702030302020204"/>
                <a:cs typeface="Calibri" panose="020F0502020204030204"/>
              </a:rPr>
              <a:t>C</a:t>
            </a:r>
            <a:r>
              <a:rPr lang="en-US" sz="2400">
                <a:latin typeface="Comic Sans MS" panose="030F0702030302020204"/>
                <a:cs typeface="Calibri" panose="020F0502020204030204"/>
              </a:rPr>
              <a:t>astle is located 400 feet(121.92 meters) above sea level on </a:t>
            </a:r>
            <a:r>
              <a:rPr lang="en-GB" altLang="en-US" sz="2400">
                <a:latin typeface="Comic Sans MS" panose="030F0702030302020204"/>
                <a:cs typeface="Calibri" panose="020F0502020204030204"/>
              </a:rPr>
              <a:t>C</a:t>
            </a:r>
            <a:r>
              <a:rPr lang="en-US" sz="2400">
                <a:latin typeface="Comic Sans MS" panose="030F0702030302020204"/>
                <a:cs typeface="Calibri" panose="020F0502020204030204"/>
              </a:rPr>
              <a:t>ave hill overlooking Belfast, Country Antrim, North Ireland.</a:t>
            </a:r>
            <a:endParaRPr lang="en-US" sz="2400">
              <a:latin typeface="Comic Sans MS" panose="030F0702030302020204"/>
              <a:cs typeface="Calibri" panose="020F0502020204030204"/>
            </a:endParaRPr>
          </a:p>
        </p:txBody>
      </p:sp>
      <p:pic>
        <p:nvPicPr>
          <p:cNvPr id="5" name="图片 5" descr="城堡前面有草地&#10;&#10;已生成高可信度的说明"/>
          <p:cNvPicPr>
            <a:picLocks noChangeAspect="1"/>
          </p:cNvPicPr>
          <p:nvPr/>
        </p:nvPicPr>
        <p:blipFill rotWithShape="1">
          <a:blip r:embed="rId1"/>
          <a:srcRect t="12933" r="4" b="4359"/>
          <a:stretch>
            <a:fillRect/>
          </a:stretch>
        </p:blipFill>
        <p:spPr>
          <a:xfrm>
            <a:off x="6836569" y="1293670"/>
            <a:ext cx="3298075" cy="1889067"/>
          </a:xfrm>
          <a:prstGeom prst="rect">
            <a:avLst/>
          </a:prstGeom>
        </p:spPr>
      </p:pic>
      <p:pic>
        <p:nvPicPr>
          <p:cNvPr id="7" name="图片 7" descr="黄色的地图&#10;&#10;已生成高可信度的说明"/>
          <p:cNvPicPr>
            <a:picLocks noChangeAspect="1"/>
          </p:cNvPicPr>
          <p:nvPr/>
        </p:nvPicPr>
        <p:blipFill rotWithShape="1">
          <a:blip r:embed="rId2"/>
          <a:srcRect l="8440" r="9541" b="3"/>
          <a:stretch>
            <a:fillRect/>
          </a:stretch>
        </p:blipFill>
        <p:spPr>
          <a:xfrm>
            <a:off x="6836569" y="3638172"/>
            <a:ext cx="3296677" cy="1889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1"/>
                                        </p:tgtEl>
                                        <p:attrNameLst>
                                          <p:attrName>ppt_x</p:attrName>
                                        </p:attrNameLst>
                                      </p:cBhvr>
                                      <p:tavLst>
                                        <p:tav tm="0">
                                          <p:val>
                                            <p:strVal val="ppt_x"/>
                                          </p:val>
                                        </p:tav>
                                        <p:tav tm="100000">
                                          <p:val>
                                            <p:strVal val="ppt_x"/>
                                          </p:val>
                                        </p:tav>
                                      </p:tavLst>
                                    </p:anim>
                                    <p:anim calcmode="lin" valueType="num">
                                      <p:cBhvr additive="base">
                                        <p:cTn id="7" dur="500"/>
                                        <p:tgtEl>
                                          <p:spTgt spid="31"/>
                                        </p:tgtEl>
                                        <p:attrNameLst>
                                          <p:attrName>ppt_y</p:attrName>
                                        </p:attrNameLst>
                                      </p:cBhvr>
                                      <p:tavLst>
                                        <p:tav tm="0">
                                          <p:val>
                                            <p:strVal val="ppt_y"/>
                                          </p:val>
                                        </p:tav>
                                        <p:tav tm="100000">
                                          <p:val>
                                            <p:strVal val="1+ppt_h/2"/>
                                          </p:val>
                                        </p:tav>
                                      </p:tavLst>
                                    </p:anim>
                                    <p:set>
                                      <p:cBhvr>
                                        <p:cTn id="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标题 9"/>
          <p:cNvSpPr>
            <a:spLocks noGrp="1"/>
          </p:cNvSpPr>
          <p:nvPr>
            <p:ph type="title"/>
          </p:nvPr>
        </p:nvSpPr>
        <p:spPr>
          <a:xfrm>
            <a:off x="6079323" y="858878"/>
            <a:ext cx="4590840" cy="5128751"/>
          </a:xfrm>
        </p:spPr>
        <p:txBody>
          <a:bodyPr vert="horz" lIns="68580" tIns="34290" rIns="68580" bIns="34290" rtlCol="0" anchor="b">
            <a:normAutofit fontScale="90000"/>
          </a:bodyPr>
          <a:lstStyle/>
          <a:p>
            <a:pPr algn="ctr"/>
            <a:r>
              <a:rPr lang="en-US" altLang="zh-CN" sz="3600">
                <a:latin typeface="Arial Black" panose="020B0A04020102020204"/>
                <a:ea typeface="DengXian Light" panose="02010600030101010101" charset="-122"/>
                <a:cs typeface="Calibri Light" panose="020F0302020204030204"/>
              </a:rPr>
              <a:t>Belfast </a:t>
            </a:r>
            <a:r>
              <a:rPr lang="en-GB" altLang="en-US" sz="3600">
                <a:latin typeface="Arial Black" panose="020B0A04020102020204"/>
                <a:ea typeface="DengXian Light" panose="02010600030101010101" charset="-122"/>
                <a:cs typeface="Calibri Light" panose="020F0302020204030204"/>
              </a:rPr>
              <a:t>C</a:t>
            </a:r>
            <a:r>
              <a:rPr lang="en-US" altLang="zh-CN" sz="3600">
                <a:latin typeface="Arial Black" panose="020B0A04020102020204"/>
                <a:ea typeface="DengXian Light" panose="02010600030101010101" charset="-122"/>
                <a:cs typeface="Calibri Light" panose="020F0302020204030204"/>
              </a:rPr>
              <a:t>astle history</a:t>
            </a:r>
            <a:br>
              <a:rPr lang="en-US" altLang="zh-CN" sz="3600">
                <a:latin typeface="Arial Black" panose="020B0A04020102020204"/>
                <a:ea typeface="DengXian Light" panose="02010600030101010101" charset="-122"/>
                <a:cs typeface="Calibri Light" panose="020F0302020204030204"/>
              </a:rPr>
            </a:br>
            <a:r>
              <a:rPr lang="en-US" altLang="zh-CN" sz="1500">
                <a:ea typeface="DengXian Light" panose="02010600030101010101" charset="-122"/>
                <a:cs typeface="Calibri Light" panose="020F0302020204030204"/>
              </a:rPr>
              <a:t>    </a:t>
            </a:r>
            <a:r>
              <a:rPr lang="en-US" altLang="zh-CN" sz="2400">
                <a:latin typeface="Comic Sans MS" panose="030F0702030302020204"/>
                <a:ea typeface="DengXian Light" panose="02010600030101010101" charset="-122"/>
                <a:cs typeface="Calibri Light" panose="020F0302020204030204"/>
              </a:rPr>
              <a:t>    Sitting in a prominent position in </a:t>
            </a:r>
            <a:r>
              <a:rPr lang="en-GB" altLang="en-US" sz="2400">
                <a:latin typeface="Comic Sans MS" panose="030F0702030302020204"/>
                <a:ea typeface="DengXian Light" panose="02010600030101010101" charset="-122"/>
                <a:cs typeface="Calibri Light" panose="020F0302020204030204"/>
              </a:rPr>
              <a:t>C</a:t>
            </a:r>
            <a:r>
              <a:rPr lang="en-US" altLang="zh-CN" sz="2400">
                <a:latin typeface="Comic Sans MS" panose="030F0702030302020204"/>
                <a:ea typeface="DengXian Light" panose="02010600030101010101" charset="-122"/>
                <a:cs typeface="Calibri Light" panose="020F0302020204030204"/>
              </a:rPr>
              <a:t>ave </a:t>
            </a:r>
            <a:r>
              <a:rPr lang="en-GB" altLang="en-US" sz="2400">
                <a:latin typeface="Comic Sans MS" panose="030F0702030302020204"/>
                <a:ea typeface="DengXian Light" panose="02010600030101010101" charset="-122"/>
                <a:cs typeface="Calibri Light" panose="020F0302020204030204"/>
              </a:rPr>
              <a:t>H</a:t>
            </a:r>
            <a:r>
              <a:rPr lang="en-US" altLang="zh-CN" sz="2400">
                <a:latin typeface="Comic Sans MS" panose="030F0702030302020204"/>
                <a:ea typeface="DengXian Light" panose="02010600030101010101" charset="-122"/>
                <a:cs typeface="Calibri Light" panose="020F0302020204030204"/>
              </a:rPr>
              <a:t>ill country park, we have spectacular views out across the lough and the </a:t>
            </a:r>
            <a:r>
              <a:rPr lang="en-GB" altLang="en-US" sz="2400">
                <a:latin typeface="Comic Sans MS" panose="030F0702030302020204"/>
                <a:ea typeface="DengXian Light" panose="02010600030101010101" charset="-122"/>
                <a:cs typeface="Calibri Light" panose="020F0302020204030204"/>
              </a:rPr>
              <a:t>C</a:t>
            </a:r>
            <a:r>
              <a:rPr lang="en-US" altLang="zh-CN" sz="2400">
                <a:latin typeface="Comic Sans MS" panose="030F0702030302020204"/>
                <a:ea typeface="DengXian Light" panose="02010600030101010101" charset="-122"/>
                <a:cs typeface="Calibri Light" panose="020F0302020204030204"/>
              </a:rPr>
              <a:t>ity. The first Belfast </a:t>
            </a:r>
            <a:r>
              <a:rPr lang="en-GB" altLang="en-US" sz="2400">
                <a:latin typeface="Comic Sans MS" panose="030F0702030302020204"/>
                <a:ea typeface="DengXian Light" panose="02010600030101010101" charset="-122"/>
                <a:cs typeface="Calibri Light" panose="020F0302020204030204"/>
              </a:rPr>
              <a:t>C</a:t>
            </a:r>
            <a:r>
              <a:rPr lang="en-US" altLang="zh-CN" sz="2400">
                <a:latin typeface="Comic Sans MS" panose="030F0702030302020204"/>
                <a:ea typeface="DengXian Light" panose="02010600030101010101" charset="-122"/>
                <a:cs typeface="Calibri Light" panose="020F0302020204030204"/>
              </a:rPr>
              <a:t>astle was built by the Normans in Belfast  </a:t>
            </a:r>
            <a:r>
              <a:rPr lang="en-GB" altLang="en-US" sz="2400">
                <a:latin typeface="Comic Sans MS" panose="030F0702030302020204"/>
                <a:ea typeface="DengXian Light" panose="02010600030101010101" charset="-122"/>
                <a:cs typeface="Calibri Light" panose="020F0302020204030204"/>
              </a:rPr>
              <a:t>C</a:t>
            </a:r>
            <a:r>
              <a:rPr lang="en-US" altLang="zh-CN" sz="2400">
                <a:latin typeface="Comic Sans MS" panose="030F0702030302020204"/>
                <a:ea typeface="DengXian Light" panose="02010600030101010101" charset="-122"/>
                <a:cs typeface="Calibri Light" panose="020F0302020204030204"/>
              </a:rPr>
              <a:t>ity center in the late 12th century. A second castle, made of stone and timber, was later constructed by sir Arthur Chichester, Baron of Belfast , on the same site in 1611.</a:t>
            </a:r>
            <a:br>
              <a:rPr lang="en-US" altLang="zh-CN" sz="2400">
                <a:latin typeface="Comic Sans MS" panose="030F0702030302020204"/>
                <a:ea typeface="DengXian Light" panose="02010600030101010101" charset="-122"/>
                <a:cs typeface="Calibri Light" panose="020F0302020204030204"/>
              </a:rPr>
            </a:br>
            <a:br>
              <a:rPr lang="en-US" altLang="zh-CN" sz="1500">
                <a:ea typeface="DengXian Light" panose="02010600030101010101" charset="-122"/>
                <a:cs typeface="Calibri Light" panose="020F0302020204030204"/>
              </a:rPr>
            </a:br>
            <a:endParaRPr lang="en-US" altLang="zh-CN" sz="1500">
              <a:ea typeface="DengXian Light" panose="02010600030101010101" charset="-122"/>
              <a:cs typeface="Calibri Light" panose="020F0302020204030204"/>
            </a:endParaRPr>
          </a:p>
        </p:txBody>
      </p:sp>
      <p:pic>
        <p:nvPicPr>
          <p:cNvPr id="21" name="图片 22" descr="城堡前面有草地&#10;&#10;已生成高可信度的说明"/>
          <p:cNvPicPr>
            <a:picLocks noChangeAspect="1"/>
          </p:cNvPicPr>
          <p:nvPr/>
        </p:nvPicPr>
        <p:blipFill rotWithShape="1">
          <a:blip r:embed="rId1"/>
          <a:srcRect l="11357" r="19393"/>
          <a:stretch>
            <a:fillRect/>
          </a:stretch>
        </p:blipFill>
        <p:spPr>
          <a:xfrm>
            <a:off x="1997881" y="1306291"/>
            <a:ext cx="3883687" cy="3883687"/>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7" descr="图片包含 红酒, 瓶子, 桌子, 室内&#10;&#10;已生成极高可信度的说明"/>
          <p:cNvPicPr>
            <a:picLocks noChangeAspect="1"/>
          </p:cNvPicPr>
          <p:nvPr/>
        </p:nvPicPr>
        <p:blipFill rotWithShape="1">
          <a:blip r:embed="rId1"/>
          <a:srcRect t="20219" r="-1" b="27227"/>
          <a:stretch>
            <a:fillRect/>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p:nvSpPr>
          <p:cNvPr id="2" name="标题 1"/>
          <p:cNvSpPr>
            <a:spLocks noGrp="1"/>
          </p:cNvSpPr>
          <p:nvPr>
            <p:ph type="title"/>
          </p:nvPr>
        </p:nvSpPr>
        <p:spPr>
          <a:xfrm>
            <a:off x="448056" y="859536"/>
            <a:ext cx="4832802" cy="1243584"/>
          </a:xfrm>
        </p:spPr>
        <p:txBody>
          <a:bodyPr vert="horz" lIns="91440" tIns="45720" rIns="91440" bIns="45720" rtlCol="0" anchor="ctr">
            <a:normAutofit/>
          </a:bodyPr>
          <a:lstStyle/>
          <a:p>
            <a:r>
              <a:rPr lang="en-US" altLang="zh-CN" sz="3400" kern="1200">
                <a:latin typeface="Arial Black" panose="020B0A04020102020204"/>
                <a:ea typeface="DengXian Light" panose="02010600030101010101" charset="-122"/>
              </a:rPr>
              <a:t>Facilities</a:t>
            </a:r>
            <a:endParaRPr lang="en-US" altLang="zh-CN" sz="3400" kern="1200">
              <a:latin typeface="Arial Black" panose="020B0A04020102020204"/>
              <a:ea typeface="DengXian Light" panose="02010600030101010101" charset="-122"/>
            </a:endParaRPr>
          </a:p>
        </p:txBody>
      </p:sp>
      <p:pic>
        <p:nvPicPr>
          <p:cNvPr id="5" name="图片 5" descr="桌子上有一些食物和饮料&#10;&#10;已生成高可信度的说明"/>
          <p:cNvPicPr>
            <a:picLocks noGrp="1" noChangeAspect="1"/>
          </p:cNvPicPr>
          <p:nvPr>
            <p:ph type="pic" idx="1"/>
          </p:nvPr>
        </p:nvPicPr>
        <p:blipFill rotWithShape="1">
          <a:blip r:embed="rId2"/>
          <a:srcRect t="24472" b="24472"/>
          <a:stretch>
            <a:fillRect/>
          </a:stretch>
        </p:blipFill>
        <p:spPr>
          <a:xfrm>
            <a:off x="4878917" y="3308350"/>
            <a:ext cx="7316085" cy="3295385"/>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4" name="文本占位符 3"/>
          <p:cNvSpPr>
            <a:spLocks noGrp="1"/>
          </p:cNvSpPr>
          <p:nvPr>
            <p:ph type="body" sz="half" idx="2"/>
          </p:nvPr>
        </p:nvSpPr>
        <p:spPr>
          <a:xfrm>
            <a:off x="448056" y="2512611"/>
            <a:ext cx="4832803" cy="3664351"/>
          </a:xfrm>
        </p:spPr>
        <p:txBody>
          <a:bodyPr vert="horz" lIns="91440" tIns="45720" rIns="91440" bIns="45720" rtlCol="0" anchor="t">
            <a:normAutofit fontScale="90000"/>
          </a:bodyPr>
          <a:lstStyle/>
          <a:p>
            <a:pPr>
              <a:buFont typeface="Arial" panose="020B0604020202020204" pitchFamily="34" charset="0"/>
            </a:pPr>
            <a:r>
              <a:rPr lang="en-US" altLang="zh-CN" sz="2400">
                <a:latin typeface="Comic Sans MS" panose="030F0702030302020204"/>
                <a:ea typeface="DengXian" panose="02010600030101010101" charset="-122"/>
              </a:rPr>
              <a:t>  Belfast </a:t>
            </a:r>
            <a:r>
              <a:rPr lang="en-GB" altLang="en-US" sz="2400">
                <a:latin typeface="Comic Sans MS" panose="030F0702030302020204"/>
                <a:ea typeface="DengXian" panose="02010600030101010101" charset="-122"/>
              </a:rPr>
              <a:t>C</a:t>
            </a:r>
            <a:r>
              <a:rPr lang="en-US" altLang="zh-CN" sz="2400">
                <a:latin typeface="Comic Sans MS" panose="030F0702030302020204"/>
                <a:ea typeface="DengXian" panose="02010600030101010101" charset="-122"/>
              </a:rPr>
              <a:t>astle is open to the public daily with a visitors center, antique shop, restaurant and a playground . Visitor</a:t>
            </a:r>
            <a:r>
              <a:rPr lang="en-GB" altLang="en-US" sz="2400">
                <a:latin typeface="Comic Sans MS" panose="030F0702030302020204"/>
                <a:ea typeface="DengXian" panose="02010600030101010101" charset="-122"/>
              </a:rPr>
              <a:t>s</a:t>
            </a:r>
            <a:r>
              <a:rPr lang="en-US" altLang="zh-CN" sz="2400">
                <a:latin typeface="Comic Sans MS" panose="030F0702030302020204"/>
                <a:ea typeface="DengXian" panose="02010600030101010101" charset="-122"/>
              </a:rPr>
              <a:t> can see </a:t>
            </a:r>
            <a:r>
              <a:rPr lang="en-GB" altLang="en-US" sz="2400">
                <a:latin typeface="Comic Sans MS" panose="030F0702030302020204"/>
                <a:ea typeface="DengXian" panose="02010600030101010101" charset="-122"/>
              </a:rPr>
              <a:t>many rooms in the Castle</a:t>
            </a:r>
            <a:r>
              <a:rPr lang="en-US" altLang="zh-CN" sz="2400">
                <a:latin typeface="Comic Sans MS" panose="030F0702030302020204"/>
                <a:ea typeface="DengXian" panose="02010600030101010101" charset="-122"/>
              </a:rPr>
              <a:t> </a:t>
            </a:r>
            <a:r>
              <a:rPr lang="en-GB" altLang="en-US" sz="2400">
                <a:latin typeface="Comic Sans MS" panose="030F0702030302020204"/>
                <a:ea typeface="DengXian" panose="02010600030101010101" charset="-122"/>
              </a:rPr>
              <a:t>.</a:t>
            </a:r>
            <a:endParaRPr lang="en-GB" altLang="en-US" sz="2400">
              <a:latin typeface="Comic Sans MS" panose="030F0702030302020204"/>
              <a:ea typeface="DengXian" panose="02010600030101010101" charset="-122"/>
            </a:endParaRPr>
          </a:p>
          <a:p>
            <a:pPr>
              <a:buFont typeface="Arial" panose="020B0604020202020204" pitchFamily="34" charset="0"/>
            </a:pPr>
            <a:r>
              <a:rPr lang="en-US" altLang="zh-CN" sz="2400">
                <a:latin typeface="Comic Sans MS" panose="030F0702030302020204"/>
                <a:ea typeface="DengXian" panose="02010600030101010101" charset="-122"/>
              </a:rPr>
              <a:t>   I </a:t>
            </a:r>
            <a:r>
              <a:rPr lang="en-GB" altLang="en-US" sz="2400">
                <a:latin typeface="Comic Sans MS" panose="030F0702030302020204"/>
                <a:ea typeface="DengXian" panose="02010600030101010101" charset="-122"/>
              </a:rPr>
              <a:t>was there with</a:t>
            </a:r>
            <a:r>
              <a:rPr lang="en-US" altLang="zh-CN" sz="2400">
                <a:latin typeface="Comic Sans MS" panose="030F0702030302020204"/>
                <a:ea typeface="DengXian" panose="02010600030101010101" charset="-122"/>
              </a:rPr>
              <a:t> my parents last summer</a:t>
            </a:r>
            <a:r>
              <a:rPr lang="en-GB" altLang="en-US" sz="2400">
                <a:latin typeface="Comic Sans MS" panose="030F0702030302020204"/>
                <a:ea typeface="DengXian" panose="02010600030101010101" charset="-122"/>
              </a:rPr>
              <a:t>,</a:t>
            </a:r>
            <a:r>
              <a:rPr lang="en-US" altLang="zh-CN" sz="2400">
                <a:latin typeface="Comic Sans MS" panose="030F0702030302020204"/>
                <a:ea typeface="DengXian" panose="02010600030101010101" charset="-122"/>
              </a:rPr>
              <a:t> </a:t>
            </a:r>
            <a:r>
              <a:rPr lang="en-GB" altLang="en-US" sz="2400">
                <a:latin typeface="Comic Sans MS" panose="030F0702030302020204"/>
                <a:ea typeface="DengXian" panose="02010600030101010101" charset="-122"/>
              </a:rPr>
              <a:t>There was a</a:t>
            </a:r>
            <a:r>
              <a:rPr lang="en-US" altLang="zh-CN" sz="2400">
                <a:latin typeface="Comic Sans MS" panose="030F0702030302020204"/>
                <a:ea typeface="DengXian" panose="02010600030101010101" charset="-122"/>
              </a:rPr>
              <a:t> restaurant and a bar there</a:t>
            </a:r>
            <a:r>
              <a:rPr lang="en-GB" altLang="en-US" sz="2400">
                <a:latin typeface="Comic Sans MS" panose="030F0702030302020204"/>
                <a:ea typeface="DengXian" panose="02010600030101010101" charset="-122"/>
              </a:rPr>
              <a:t>.</a:t>
            </a:r>
            <a:r>
              <a:rPr lang="en-US" altLang="zh-CN" sz="2400">
                <a:latin typeface="Comic Sans MS" panose="030F0702030302020204"/>
                <a:ea typeface="DengXian" panose="02010600030101010101" charset="-122"/>
              </a:rPr>
              <a:t> </a:t>
            </a:r>
            <a:r>
              <a:rPr lang="en-GB" altLang="en-US" sz="2400">
                <a:latin typeface="Comic Sans MS" panose="030F0702030302020204"/>
                <a:ea typeface="DengXian" panose="02010600030101010101" charset="-122"/>
              </a:rPr>
              <a:t>P</a:t>
            </a:r>
            <a:r>
              <a:rPr lang="en-US" altLang="zh-CN" sz="2400">
                <a:latin typeface="Comic Sans MS" panose="030F0702030302020204"/>
                <a:ea typeface="DengXian" panose="02010600030101010101" charset="-122"/>
              </a:rPr>
              <a:t>eople take wedding picture in the </a:t>
            </a:r>
            <a:r>
              <a:rPr lang="en-GB" altLang="en-US" sz="2400">
                <a:latin typeface="Comic Sans MS" panose="030F0702030302020204"/>
                <a:ea typeface="DengXian" panose="02010600030101010101" charset="-122"/>
              </a:rPr>
              <a:t>castle.</a:t>
            </a:r>
            <a:endParaRPr lang="en-US" altLang="zh-CN" sz="2000">
              <a:ea typeface="DengXian" panose="02010600030101010101" charset="-122"/>
              <a:cs typeface="Calibri" panose="020F0502020204030204"/>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blipFill rotWithShape="1">
          <a:blip r:embed="rId1">
            <a:duotone>
              <a:schemeClr val="bg2">
                <a:shade val="69000"/>
                <a:hueMod val="108000"/>
                <a:satMod val="164000"/>
                <a:lumMod val="74000"/>
              </a:schemeClr>
              <a:schemeClr val="bg2">
                <a:tint val="96000"/>
                <a:hueMod val="88000"/>
                <a:satMod val="140000"/>
                <a:lumMod val="132000"/>
              </a:schemeClr>
            </a:duotone>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4165580" cy="1400530"/>
          </a:xfrm>
        </p:spPr>
        <p:txBody>
          <a:bodyPr vert="horz" lIns="91440" tIns="45720" rIns="91440" bIns="45720" rtlCol="0">
            <a:normAutofit/>
          </a:bodyPr>
          <a:lstStyle/>
          <a:p>
            <a:r>
              <a:rPr lang="en-US" spc="-100"/>
              <a:t>Titanic Belfast</a:t>
            </a:r>
            <a:endParaRPr lang="en-US" spc="-100"/>
          </a:p>
        </p:txBody>
      </p:sp>
      <p:sp>
        <p:nvSpPr>
          <p:cNvPr id="40" name="Content Placeholder 9"/>
          <p:cNvSpPr>
            <a:spLocks noGrp="1"/>
          </p:cNvSpPr>
          <p:nvPr>
            <p:ph idx="1"/>
          </p:nvPr>
        </p:nvSpPr>
        <p:spPr>
          <a:xfrm>
            <a:off x="646113" y="2052918"/>
            <a:ext cx="4165146" cy="4195481"/>
          </a:xfrm>
        </p:spPr>
        <p:txBody>
          <a:bodyPr vert="horz" lIns="91440" tIns="45720" rIns="91440" bIns="45720" rtlCol="0" anchor="t">
            <a:normAutofit fontScale="92500" lnSpcReduction="10000"/>
          </a:bodyPr>
          <a:lstStyle/>
          <a:p>
            <a:pPr>
              <a:lnSpc>
                <a:spcPct val="90000"/>
              </a:lnSpc>
              <a:spcBef>
                <a:spcPts val="1200"/>
              </a:spcBef>
              <a:spcAft>
                <a:spcPts val="200"/>
              </a:spcAft>
            </a:pPr>
            <a:r>
              <a:rPr lang="en-US" dirty="0">
                <a:latin typeface="Arial Black" panose="020B0A04020102020204"/>
              </a:rPr>
              <a:t>Location </a:t>
            </a:r>
            <a:endParaRPr lang="en-US" dirty="0">
              <a:ea typeface="+mj-lt"/>
              <a:cs typeface="+mj-lt"/>
            </a:endParaRPr>
          </a:p>
          <a:p>
            <a:pPr>
              <a:lnSpc>
                <a:spcPct val="90000"/>
              </a:lnSpc>
              <a:spcBef>
                <a:spcPts val="1200"/>
              </a:spcBef>
              <a:spcAft>
                <a:spcPts val="200"/>
              </a:spcAft>
            </a:pPr>
            <a:r>
              <a:rPr lang="en-US" dirty="0">
                <a:latin typeface="Comic Sans MS" panose="030F0702030302020204"/>
              </a:rPr>
              <a:t>    Located just a short 5-10 min car journey from George best Belfast city airport, and around, a 3min drive from Belfast International Airport, Titanic Belfast is easily accessible visa all major routes.</a:t>
            </a:r>
            <a:endParaRPr lang="en-US" dirty="0">
              <a:ea typeface="+mj-lt"/>
              <a:cs typeface="+mj-lt"/>
            </a:endParaRPr>
          </a:p>
          <a:p>
            <a:r>
              <a:rPr lang="en-US" dirty="0"/>
              <a:t>Opening time</a:t>
            </a:r>
            <a:endParaRPr lang="en-US" dirty="0"/>
          </a:p>
          <a:p>
            <a:r>
              <a:rPr lang="en-US" dirty="0"/>
              <a:t>Jan-Mar 10am-5pm</a:t>
            </a:r>
            <a:endParaRPr lang="en-US" dirty="0"/>
          </a:p>
          <a:p>
            <a:r>
              <a:rPr lang="en-US" dirty="0"/>
              <a:t>Apr-May 9am-6pm</a:t>
            </a:r>
            <a:endParaRPr lang="en-US" dirty="0"/>
          </a:p>
          <a:p>
            <a:r>
              <a:rPr lang="en-US" dirty="0"/>
              <a:t>Jun-Aug 8:30am-7pm</a:t>
            </a:r>
            <a:endParaRPr lang="en-US" dirty="0"/>
          </a:p>
          <a:p>
            <a:r>
              <a:rPr lang="en-US" dirty="0"/>
              <a:t>Sep        8:30am-6pm</a:t>
            </a:r>
            <a:endParaRPr lang="en-US" dirty="0"/>
          </a:p>
          <a:p>
            <a:r>
              <a:rPr lang="en-US" dirty="0"/>
              <a:t>Oct-Dec 10am-5pm</a:t>
            </a:r>
            <a:endParaRPr lang="en-US" dirty="0"/>
          </a:p>
          <a:p>
            <a:endParaRPr lang="en-US" dirty="0"/>
          </a:p>
        </p:txBody>
      </p:sp>
      <p:pic>
        <p:nvPicPr>
          <p:cNvPr id="6" name="Picture 6" descr="A close up of a map&#10;&#10;Description generated with high confidence"/>
          <p:cNvPicPr>
            <a:picLocks noChangeAspect="1"/>
          </p:cNvPicPr>
          <p:nvPr/>
        </p:nvPicPr>
        <p:blipFill rotWithShape="1">
          <a:blip r:embed="rId2"/>
          <a:srcRect l="20447" r="235" b="2"/>
          <a:stretch>
            <a:fillRect/>
          </a:stretch>
        </p:blipFill>
        <p:spPr>
          <a:xfrm>
            <a:off x="7003740" y="647699"/>
            <a:ext cx="3630811" cy="2683330"/>
          </a:xfrm>
          <a:prstGeom prst="rect">
            <a:avLst/>
          </a:prstGeom>
          <a:effectLst/>
        </p:spPr>
      </p:pic>
      <p:pic>
        <p:nvPicPr>
          <p:cNvPr id="4" name="Picture 4" descr="A picture containing sitting, chair, table, wooden&#10;&#10;Description generated with very high confidence"/>
          <p:cNvPicPr>
            <a:picLocks noChangeAspect="1"/>
          </p:cNvPicPr>
          <p:nvPr/>
        </p:nvPicPr>
        <p:blipFill rotWithShape="1">
          <a:blip r:embed="rId3"/>
          <a:stretch>
            <a:fillRect/>
          </a:stretch>
        </p:blipFill>
        <p:spPr>
          <a:xfrm>
            <a:off x="6642004" y="3526971"/>
            <a:ext cx="4354283" cy="2721427"/>
          </a:xfrm>
          <a:prstGeom prst="rect">
            <a:avLst/>
          </a:prstGeom>
          <a:effectLst/>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duotone>
              <a:schemeClr val="bg2">
                <a:shade val="69000"/>
                <a:hueMod val="108000"/>
                <a:satMod val="164000"/>
                <a:lumMod val="74000"/>
              </a:schemeClr>
              <a:schemeClr val="bg2">
                <a:tint val="96000"/>
                <a:hueMod val="88000"/>
                <a:satMod val="140000"/>
                <a:lumMod val="132000"/>
              </a:schemeClr>
            </a:duotone>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0837" y="1325880"/>
            <a:ext cx="3543464" cy="3066507"/>
          </a:xfrm>
        </p:spPr>
        <p:txBody>
          <a:bodyPr vert="horz" lIns="91440" tIns="45720" rIns="91440" bIns="45720" rtlCol="0" anchor="b">
            <a:normAutofit/>
          </a:bodyPr>
          <a:lstStyle/>
          <a:p>
            <a:r>
              <a:rPr lang="en-US" sz="4800">
                <a:solidFill>
                  <a:srgbClr val="EBEBEB"/>
                </a:solidFill>
              </a:rPr>
              <a:t>History of Titanic</a:t>
            </a:r>
            <a:endParaRPr lang="en-US" sz="4800">
              <a:solidFill>
                <a:srgbClr val="EBEBEB"/>
              </a:solidFill>
            </a:endParaRPr>
          </a:p>
        </p:txBody>
      </p:sp>
      <p:pic>
        <p:nvPicPr>
          <p:cNvPr id="20" name="Picture 20" descr="A large ship in a body of water&#10;&#10;Description generated with very high confidence"/>
          <p:cNvPicPr>
            <a:picLocks noChangeAspect="1"/>
          </p:cNvPicPr>
          <p:nvPr/>
        </p:nvPicPr>
        <p:blipFill rotWithShape="1">
          <a:blip r:embed="rId2"/>
          <a:srcRect r="10612" b="2"/>
          <a:stretch>
            <a:fillRect/>
          </a:stretch>
        </p:blipFill>
        <p:spPr>
          <a:xfrm>
            <a:off x="20" y="10"/>
            <a:ext cx="7759920"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30" name="Content Placeholder 29"/>
          <p:cNvSpPr>
            <a:spLocks noGrp="1"/>
          </p:cNvSpPr>
          <p:nvPr>
            <p:ph idx="1"/>
          </p:nvPr>
        </p:nvSpPr>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794" y="6924"/>
            <a:ext cx="8916208" cy="6433581"/>
          </a:xfrm>
        </p:spPr>
        <p:txBody>
          <a:bodyPr vert="horz" lIns="91440" tIns="45720" rIns="91440" bIns="45720" rtlCol="0" anchor="t">
            <a:normAutofit/>
          </a:bodyPr>
          <a:lstStyle/>
          <a:p>
            <a:pPr marL="0" indent="0">
              <a:buNone/>
            </a:pPr>
            <a:r>
              <a:rPr lang="en-GB" dirty="0">
                <a:solidFill>
                  <a:srgbClr val="404040"/>
                </a:solidFill>
                <a:latin typeface="Comic Sans MS" panose="030F0702030302020204"/>
              </a:rPr>
              <a:t>      Titanic Belfast is a visitor attraction opened in 2012, a monument to  Belfast's  maritime heritage on the site of the former Harland &amp; W</a:t>
            </a:r>
            <a:r>
              <a:rPr lang="en-GB" dirty="0" err="1">
                <a:solidFill>
                  <a:srgbClr val="404040"/>
                </a:solidFill>
                <a:latin typeface="Comic Sans MS" panose="030F0702030302020204"/>
              </a:rPr>
              <a:t>olff</a:t>
            </a:r>
            <a:r>
              <a:rPr lang="en-GB" dirty="0">
                <a:solidFill>
                  <a:srgbClr val="404040"/>
                </a:solidFill>
                <a:latin typeface="Comic Sans MS" panose="030F0702030302020204"/>
              </a:rPr>
              <a:t> shipyard in the City's Titanic Quarter where the RMS Titanic was built.It tells the stories of the Titanic, which hit an iceberg and sank during her sister ship RMS </a:t>
            </a:r>
            <a:r>
              <a:rPr lang="en-GB" dirty="0" err="1">
                <a:solidFill>
                  <a:srgbClr val="404040"/>
                </a:solidFill>
                <a:latin typeface="Comic Sans MS" panose="030F0702030302020204"/>
              </a:rPr>
              <a:t>Olympic</a:t>
            </a:r>
            <a:r>
              <a:rPr lang="en-GB" dirty="0">
                <a:solidFill>
                  <a:srgbClr val="404040"/>
                </a:solidFill>
                <a:latin typeface="Comic Sans MS" panose="030F0702030302020204"/>
              </a:rPr>
              <a:t> and HMHS Britannic. The building contains more than floor space, most of which is occupied by a facilities plus the addition of Hickson's point destination bar in March 2018.</a:t>
            </a:r>
            <a:endParaRPr lang="en-US" dirty="0">
              <a:ea typeface="+mn-lt"/>
              <a:cs typeface="+mn-lt"/>
            </a:endParaRPr>
          </a:p>
          <a:p>
            <a:pPr marL="0" indent="0">
              <a:buNone/>
            </a:pPr>
            <a:r>
              <a:rPr lang="en-GB" dirty="0">
                <a:solidFill>
                  <a:srgbClr val="404040"/>
                </a:solidFill>
                <a:latin typeface="Comic Sans MS" panose="030F0702030302020204"/>
              </a:rPr>
              <a:t>       The Titanic Belfast Museum is look like a boat and sliver diamond. The Museum show people about Titanic boat  building time and size, why the boat sank, because the Titanic boat was hit by a ice berg so the boat sink . </a:t>
            </a:r>
            <a:endParaRPr lang="en-GB" dirty="0">
              <a:solidFill>
                <a:srgbClr val="404040"/>
              </a:solidFill>
              <a:latin typeface="Comic Sans MS" panose="030F0702030302020204"/>
            </a:endParaRPr>
          </a:p>
          <a:p>
            <a:pPr marL="0" indent="0">
              <a:buNone/>
            </a:pPr>
            <a:r>
              <a:rPr lang="en-GB"/>
              <a:t>       </a:t>
            </a:r>
            <a:r>
              <a:rPr lang="en-GB">
                <a:latin typeface="Comic Sans MS" panose="030F0702030302020204" charset="0"/>
                <a:cs typeface="Comic Sans MS" panose="030F0702030302020204" charset="0"/>
              </a:rPr>
              <a:t> A love story film was made about Titanic. It tells the story of people who could have been on the Titanic when it sank.</a:t>
            </a:r>
            <a:endParaRPr lang="en-GB">
              <a:latin typeface="Comic Sans MS" panose="030F0702030302020204" charset="0"/>
              <a:cs typeface="Comic Sans MS" panose="030F070203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438B37F5815445B6A19BE62F906A3D" ma:contentTypeVersion="11" ma:contentTypeDescription="Create a new document." ma:contentTypeScope="" ma:versionID="6fa23409113ef6aa4c2484427682e8e1">
  <xsd:schema xmlns:xsd="http://www.w3.org/2001/XMLSchema" xmlns:xs="http://www.w3.org/2001/XMLSchema" xmlns:p="http://schemas.microsoft.com/office/2006/metadata/properties" xmlns:ns2="6f357e98-1335-460e-b936-82c803f80a1d" targetNamespace="http://schemas.microsoft.com/office/2006/metadata/properties" ma:root="true" ma:fieldsID="88ce1d69be6859102fa4bc8daae4ae5c" ns2:_="">
    <xsd:import namespace="6f357e98-1335-460e-b936-82c803f80a1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57e98-1335-460e-b936-82c803f80a1d"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ferenceId xmlns="6f357e98-1335-460e-b936-82c803f80a1d">f81e68c4-701d-4741-8197-6767bf97f125</ReferenceId>
  </documentManagement>
</p:properties>
</file>

<file path=customXml/itemProps1.xml><?xml version="1.0" encoding="utf-8"?>
<ds:datastoreItem xmlns:ds="http://schemas.openxmlformats.org/officeDocument/2006/customXml" ds:itemID="{B1452D65-0F0B-409B-9F99-965C6B8D2F41}"/>
</file>

<file path=customXml/itemProps2.xml><?xml version="1.0" encoding="utf-8"?>
<ds:datastoreItem xmlns:ds="http://schemas.openxmlformats.org/officeDocument/2006/customXml" ds:itemID="{D9B16950-313D-4453-AE86-DF0ECD9FC0E8}"/>
</file>

<file path=customXml/itemProps3.xml><?xml version="1.0" encoding="utf-8"?>
<ds:datastoreItem xmlns:ds="http://schemas.openxmlformats.org/officeDocument/2006/customXml" ds:itemID="{1AD412DB-DE50-4311-A9A4-DC2E87CCB487}"/>
</file>

<file path=docProps/app.xml><?xml version="1.0" encoding="utf-8"?>
<Properties xmlns="http://schemas.openxmlformats.org/officeDocument/2006/extended-properties" xmlns:vt="http://schemas.openxmlformats.org/officeDocument/2006/docPropsVTypes">
  <TotalTime>0</TotalTime>
  <Words>2920</Words>
  <Application>WPS Presentation</Application>
  <PresentationFormat>Widescreen</PresentationFormat>
  <Paragraphs>40</Paragraphs>
  <Slides>9</Slides>
  <Notes>0</Notes>
  <HiddenSlides>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9</vt:i4>
      </vt:variant>
    </vt:vector>
  </HeadingPairs>
  <TitlesOfParts>
    <vt:vector size="26" baseType="lpstr">
      <vt:lpstr>Arial</vt:lpstr>
      <vt:lpstr>SimSun</vt:lpstr>
      <vt:lpstr>Wingdings</vt:lpstr>
      <vt:lpstr>Wingdings 3</vt:lpstr>
      <vt:lpstr>Arial</vt:lpstr>
      <vt:lpstr>Arial Black</vt:lpstr>
      <vt:lpstr>Calibri Light</vt:lpstr>
      <vt:lpstr>幼圆</vt:lpstr>
      <vt:lpstr>Comic Sans MS</vt:lpstr>
      <vt:lpstr>DengXian</vt:lpstr>
      <vt:lpstr>Calibri</vt:lpstr>
      <vt:lpstr>DengXian Light</vt:lpstr>
      <vt:lpstr>Comic Sans MS</vt:lpstr>
      <vt:lpstr>Microsoft YaHei</vt:lpstr>
      <vt:lpstr>Arial Unicode MS</vt:lpstr>
      <vt:lpstr>Trebuchet MS</vt:lpstr>
      <vt:lpstr>Facet</vt:lpstr>
      <vt:lpstr>Welcome to Belfast</vt:lpstr>
      <vt:lpstr>Belfast city hall             Belfast City Hall is Belfast City council's civic building . It is located in Donegall Square, In the heart of Belfast City center. It first opened its doors on 1 August 1906.</vt:lpstr>
      <vt:lpstr>About history of city hall</vt:lpstr>
      <vt:lpstr>PowerPoint 演示文稿</vt:lpstr>
      <vt:lpstr>Belfast Castle history         Sitting in a prominent position in Cave Hill country park, we have spectacular views out across the lough and the City. The first Belfast Castle was built by the Normans in Belfast  City center in the late 12th century. A second castle, made of stone and timber, was later constructed by sir Arthur Chichester, Baron of Belfast , on the same site in 1611.  </vt:lpstr>
      <vt:lpstr>Facilities</vt:lpstr>
      <vt:lpstr>Titanic Belfast</vt:lpstr>
      <vt:lpstr>History of Titanic</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weng</cp:lastModifiedBy>
  <cp:revision>479</cp:revision>
  <dcterms:created xsi:type="dcterms:W3CDTF">2020-05-09T16:11:00Z</dcterms:created>
  <dcterms:modified xsi:type="dcterms:W3CDTF">2020-05-21T10:50:47Z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1033-11.2.0.9259</vt:lpwstr>
  </property>
  <property fmtid="{D5CDD505-2E9C-101B-9397-08002B2CF9AE}" pid="3" name="ContentTypeId">
    <vt:lpwstr>0x010100D7438B37F5815445B6A19BE62F906A3D</vt:lpwstr>
  </property>
</Properties>
</file>