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3275463"/>
            <a:ext cx="7197726" cy="1110268"/>
          </a:xfrm>
        </p:spPr>
        <p:txBody>
          <a:bodyPr>
            <a:normAutofit/>
          </a:bodyPr>
          <a:lstStyle/>
          <a:p>
            <a:pPr algn="ctr"/>
            <a:r>
              <a:rPr lang="en-GB" dirty="0" smtClean="0"/>
              <a:t>Belfast the city to visit</a:t>
            </a:r>
            <a:endParaRPr lang="en-GB" dirty="0"/>
          </a:p>
        </p:txBody>
      </p:sp>
      <p:sp>
        <p:nvSpPr>
          <p:cNvPr id="3" name="Subtitle 2"/>
          <p:cNvSpPr>
            <a:spLocks noGrp="1"/>
          </p:cNvSpPr>
          <p:nvPr>
            <p:ph type="subTitle" idx="1"/>
          </p:nvPr>
        </p:nvSpPr>
        <p:spPr/>
        <p:txBody>
          <a:bodyPr/>
          <a:lstStyle/>
          <a:p>
            <a:pPr algn="ctr"/>
            <a:r>
              <a:rPr lang="en-GB" dirty="0" smtClean="0"/>
              <a:t>By Dara eberendu</a:t>
            </a:r>
            <a:endParaRPr lang="en-GB" dirty="0"/>
          </a:p>
        </p:txBody>
      </p:sp>
    </p:spTree>
    <p:extLst>
      <p:ext uri="{BB962C8B-B14F-4D97-AF65-F5344CB8AC3E}">
        <p14:creationId xmlns:p14="http://schemas.microsoft.com/office/powerpoint/2010/main" val="370899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381" y="3477296"/>
            <a:ext cx="8581204" cy="769441"/>
          </a:xfrm>
          <a:prstGeom prst="rect">
            <a:avLst/>
          </a:prstGeom>
          <a:noFill/>
        </p:spPr>
        <p:txBody>
          <a:bodyPr wrap="square" rtlCol="0">
            <a:spAutoFit/>
          </a:bodyPr>
          <a:lstStyle/>
          <a:p>
            <a:r>
              <a:rPr lang="en-GB" sz="4400" dirty="0" smtClean="0"/>
              <a:t>BELFAST THE CITY TO VISIT</a:t>
            </a:r>
            <a:endParaRPr lang="en-GB" sz="4400" dirty="0"/>
          </a:p>
        </p:txBody>
      </p:sp>
    </p:spTree>
    <p:extLst>
      <p:ext uri="{BB962C8B-B14F-4D97-AF65-F5344CB8AC3E}">
        <p14:creationId xmlns:p14="http://schemas.microsoft.com/office/powerpoint/2010/main" val="10634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22" y="2472743"/>
            <a:ext cx="10131425" cy="1648495"/>
          </a:xfrm>
        </p:spPr>
        <p:txBody>
          <a:bodyPr>
            <a:noAutofit/>
          </a:bodyPr>
          <a:lstStyle/>
          <a:p>
            <a:r>
              <a:rPr lang="en-GB" sz="4400" dirty="0" smtClean="0"/>
              <a:t>Whatever your interests </a:t>
            </a:r>
            <a:br>
              <a:rPr lang="en-GB" sz="4400" dirty="0" smtClean="0"/>
            </a:br>
            <a:r>
              <a:rPr lang="en-GB" sz="4400" dirty="0" smtClean="0"/>
              <a:t>there is a place to visit in Belfast</a:t>
            </a:r>
            <a:endParaRPr lang="en-GB" sz="4400" dirty="0"/>
          </a:p>
        </p:txBody>
      </p:sp>
    </p:spTree>
    <p:extLst>
      <p:ext uri="{BB962C8B-B14F-4D97-AF65-F5344CB8AC3E}">
        <p14:creationId xmlns:p14="http://schemas.microsoft.com/office/powerpoint/2010/main" val="32451656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Landmarks of belfast</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endParaRPr lang="en-GB" dirty="0" smtClean="0">
              <a:solidFill>
                <a:srgbClr val="4D5156"/>
              </a:solidFill>
              <a:latin typeface="arial" panose="020B0604020202020204" pitchFamily="34" charset="0"/>
            </a:endParaRPr>
          </a:p>
          <a:p>
            <a:pPr marL="0" indent="0">
              <a:buNone/>
            </a:pPr>
            <a:endParaRPr lang="en-GB" dirty="0" smtClean="0">
              <a:solidFill>
                <a:schemeClr val="bg1"/>
              </a:solidFill>
              <a:latin typeface="arial" panose="020B0604020202020204" pitchFamily="34" charset="0"/>
            </a:endParaRPr>
          </a:p>
          <a:p>
            <a:pPr>
              <a:buFont typeface="Wingdings" panose="05000000000000000000" pitchFamily="2" charset="2"/>
              <a:buChar char="v"/>
            </a:pPr>
            <a:r>
              <a:rPr lang="en-GB" sz="1600" dirty="0" smtClean="0">
                <a:solidFill>
                  <a:schemeClr val="bg1"/>
                </a:solidFill>
                <a:latin typeface="Book Antiqua" panose="02040602050305030304" pitchFamily="18" charset="0"/>
              </a:rPr>
              <a:t>Botanic Gardens is a public garden in Belfast, Northern Ireland. Occupying 28 acres of south Belfast, the gardens are popular with office workers, students and tourists. They are located on Stranmillis Road in Queen's Quarter, with Queen's University nearby. The Ulster Museum is located at the main entrance</a:t>
            </a:r>
            <a:r>
              <a:rPr lang="en-GB" sz="1600" dirty="0" smtClean="0">
                <a:solidFill>
                  <a:schemeClr val="bg1"/>
                </a:solidFill>
                <a:latin typeface="arial" panose="020B0604020202020204" pitchFamily="34" charset="0"/>
              </a:rPr>
              <a:t>. </a:t>
            </a:r>
          </a:p>
          <a:p>
            <a:pPr>
              <a:buFont typeface="Wingdings" panose="05000000000000000000" pitchFamily="2" charset="2"/>
              <a:buChar char="v"/>
            </a:pPr>
            <a:r>
              <a:rPr lang="en-GB" sz="1600" dirty="0" smtClean="0">
                <a:solidFill>
                  <a:srgbClr val="4D5156"/>
                </a:solidFill>
                <a:latin typeface="Arial" panose="020B0604020202020204" pitchFamily="34" charset="0"/>
                <a:cs typeface="Arial" panose="020B0604020202020204" pitchFamily="34" charset="0"/>
              </a:rPr>
              <a:t> </a:t>
            </a:r>
            <a:r>
              <a:rPr lang="en-GB" sz="1600" b="1" dirty="0" smtClean="0">
                <a:solidFill>
                  <a:srgbClr val="222222"/>
                </a:solidFill>
                <a:latin typeface="Arial" panose="020B0604020202020204" pitchFamily="34" charset="0"/>
                <a:cs typeface="Arial" panose="020B0604020202020204" pitchFamily="34" charset="0"/>
              </a:rPr>
              <a:t>Titanic is a visitor attraction opened in 2012, a monument</a:t>
            </a:r>
            <a:r>
              <a:rPr lang="en-GB" sz="1600" dirty="0" smtClean="0">
                <a:solidFill>
                  <a:srgbClr val="222222"/>
                </a:solidFill>
                <a:latin typeface="Arial" panose="020B0604020202020204" pitchFamily="34" charset="0"/>
                <a:cs typeface="Arial" panose="020B0604020202020204" pitchFamily="34" charset="0"/>
              </a:rPr>
              <a:t> to </a:t>
            </a:r>
            <a:r>
              <a:rPr lang="en-GB" sz="1600" b="1" dirty="0" smtClean="0">
                <a:solidFill>
                  <a:srgbClr val="222222"/>
                </a:solidFill>
                <a:latin typeface="Arial" panose="020B0604020202020204" pitchFamily="34" charset="0"/>
                <a:cs typeface="Arial" panose="020B0604020202020204" pitchFamily="34" charset="0"/>
              </a:rPr>
              <a:t>Belfast</a:t>
            </a:r>
            <a:r>
              <a:rPr lang="en-GB" sz="1600" dirty="0" smtClean="0">
                <a:solidFill>
                  <a:srgbClr val="222222"/>
                </a:solidFill>
                <a:latin typeface="Arial" panose="020B0604020202020204" pitchFamily="34" charset="0"/>
                <a:cs typeface="Arial" panose="020B0604020202020204" pitchFamily="34" charset="0"/>
              </a:rPr>
              <a:t>'s </a:t>
            </a:r>
            <a:r>
              <a:rPr lang="en-GB" sz="1600" b="1" dirty="0" smtClean="0">
                <a:solidFill>
                  <a:srgbClr val="222222"/>
                </a:solidFill>
                <a:latin typeface="Arial" panose="020B0604020202020204" pitchFamily="34" charset="0"/>
                <a:cs typeface="Arial" panose="020B0604020202020204" pitchFamily="34" charset="0"/>
              </a:rPr>
              <a:t>maritime heritage on t Belfast he </a:t>
            </a:r>
            <a:r>
              <a:rPr lang="en-GB" sz="1600" b="1" dirty="0" smtClean="0">
                <a:solidFill>
                  <a:srgbClr val="222222"/>
                </a:solidFill>
                <a:latin typeface="Book Antiqua" panose="02040602050305030304" pitchFamily="18" charset="0"/>
                <a:cs typeface="Arial" panose="020B0604020202020204" pitchFamily="34" charset="0"/>
              </a:rPr>
              <a:t>site</a:t>
            </a:r>
            <a:r>
              <a:rPr lang="en-GB" sz="1600" b="1" dirty="0" smtClean="0">
                <a:solidFill>
                  <a:srgbClr val="222222"/>
                </a:solidFill>
                <a:latin typeface="Arial" panose="020B0604020202020204" pitchFamily="34" charset="0"/>
                <a:cs typeface="Arial" panose="020B0604020202020204" pitchFamily="34" charset="0"/>
              </a:rPr>
              <a:t> of the former Harland &amp; Wolff shipyard in the city's Titanic Quarter where the RMS Titanic was built</a:t>
            </a:r>
            <a:r>
              <a:rPr lang="en-GB" sz="1600" dirty="0" smtClean="0">
                <a:solidFill>
                  <a:srgbClr val="222222"/>
                </a:solidFill>
                <a:latin typeface="Airial"/>
              </a:rPr>
              <a:t>.</a:t>
            </a:r>
          </a:p>
          <a:p>
            <a:pPr>
              <a:buFont typeface="Wingdings" panose="05000000000000000000" pitchFamily="2" charset="2"/>
              <a:buChar char="v"/>
            </a:pPr>
            <a:r>
              <a:rPr lang="en-GB" sz="1600" dirty="0" smtClean="0">
                <a:latin typeface="Roboto"/>
              </a:rPr>
              <a:t>Belfast City Hall is the civic building of Belfast City Council located in Donegall Square, Belfast, Northern Ireland. It faces North and effectively divides the commercial and business areas of the city centre. It is a Grade A listed building.</a:t>
            </a:r>
          </a:p>
          <a:p>
            <a:pPr>
              <a:buFont typeface="Wingdings" panose="05000000000000000000" pitchFamily="2" charset="2"/>
              <a:buChar char="v"/>
            </a:pPr>
            <a:r>
              <a:rPr lang="en-GB" sz="1600" dirty="0" smtClean="0">
                <a:latin typeface="Roboto"/>
              </a:rPr>
              <a:t>Belfast Castle is set on the slopes of Cave hill Country Park, Belfast, Northern Ireland, in a prominent position 400 feet above sea level. Its location provides unobstructed views of the city of Belfast and Belfast Lough</a:t>
            </a:r>
            <a:endParaRPr lang="en-GB" sz="1600" dirty="0" smtClean="0">
              <a:latin typeface="Airial"/>
            </a:endParaRPr>
          </a:p>
          <a:p>
            <a:pPr marL="0" indent="0">
              <a:buNone/>
            </a:pPr>
            <a:r>
              <a:rPr lang="en-GB" dirty="0" smtClean="0"/>
              <a:t>    </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p:txBody>
      </p:sp>
      <p:pic>
        <p:nvPicPr>
          <p:cNvPr id="1026" name="Picture 2" descr="Facts to know about Royal Botanic Gardens K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79" y="4371013"/>
            <a:ext cx="2985245" cy="249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478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55" y="354106"/>
            <a:ext cx="10131425" cy="1456267"/>
          </a:xfrm>
        </p:spPr>
        <p:txBody>
          <a:bodyPr/>
          <a:lstStyle/>
          <a:p>
            <a:r>
              <a:rPr lang="en-GB" dirty="0" smtClean="0"/>
              <a:t>What belfast is famous </a:t>
            </a:r>
            <a:r>
              <a:rPr lang="en-GB" dirty="0" smtClean="0"/>
              <a:t>for, The titanic!</a:t>
            </a:r>
            <a:endParaRPr lang="en-GB" dirty="0"/>
          </a:p>
        </p:txBody>
      </p:sp>
      <p:sp>
        <p:nvSpPr>
          <p:cNvPr id="3" name="Content Placeholder 2"/>
          <p:cNvSpPr>
            <a:spLocks noGrp="1"/>
          </p:cNvSpPr>
          <p:nvPr>
            <p:ph idx="1"/>
          </p:nvPr>
        </p:nvSpPr>
        <p:spPr>
          <a:xfrm>
            <a:off x="739588" y="1949824"/>
            <a:ext cx="11452412" cy="4706469"/>
          </a:xfrm>
        </p:spPr>
        <p:txBody>
          <a:bodyPr>
            <a:normAutofit fontScale="40000" lnSpcReduction="20000"/>
          </a:bodyPr>
          <a:lstStyle/>
          <a:p>
            <a:pPr marL="0" indent="0">
              <a:buNone/>
            </a:pPr>
            <a:endParaRPr lang="en-GB" sz="2400" dirty="0" smtClean="0">
              <a:solidFill>
                <a:srgbClr val="4D5156"/>
              </a:solidFill>
              <a:latin typeface="arial" panose="020B0604020202020204" pitchFamily="34" charset="0"/>
            </a:endParaRPr>
          </a:p>
          <a:p>
            <a:pPr marL="0" indent="0">
              <a:buNone/>
            </a:pPr>
            <a:r>
              <a:rPr lang="en-GB" sz="2800" dirty="0" smtClean="0">
                <a:solidFill>
                  <a:srgbClr val="4D5156"/>
                </a:solidFill>
                <a:latin typeface="arial" panose="020B0604020202020204" pitchFamily="34" charset="0"/>
              </a:rPr>
              <a:t>. </a:t>
            </a:r>
          </a:p>
          <a:p>
            <a:pPr marL="0" indent="0">
              <a:buNone/>
            </a:pPr>
            <a:r>
              <a:rPr lang="en-GB" sz="7000" dirty="0" smtClean="0">
                <a:solidFill>
                  <a:srgbClr val="4D5156"/>
                </a:solidFill>
                <a:latin typeface="arial" panose="020B0604020202020204" pitchFamily="34" charset="0"/>
              </a:rPr>
              <a:t>The Titanic struck </a:t>
            </a:r>
            <a:r>
              <a:rPr lang="en-GB" sz="7000" dirty="0">
                <a:solidFill>
                  <a:srgbClr val="4D5156"/>
                </a:solidFill>
                <a:latin typeface="arial" panose="020B0604020202020204" pitchFamily="34" charset="0"/>
              </a:rPr>
              <a:t>an iceberg and sunk in 1912. This </a:t>
            </a:r>
            <a:r>
              <a:rPr lang="en-GB" sz="7000" dirty="0">
                <a:solidFill>
                  <a:srgbClr val="4D5156"/>
                </a:solidFill>
                <a:latin typeface="arial" panose="020B0604020202020204" pitchFamily="34" charset="0"/>
              </a:rPr>
              <a:t>S</a:t>
            </a:r>
            <a:r>
              <a:rPr lang="en-GB" sz="7000" dirty="0" smtClean="0">
                <a:solidFill>
                  <a:srgbClr val="4D5156"/>
                </a:solidFill>
                <a:latin typeface="arial" panose="020B0604020202020204" pitchFamily="34" charset="0"/>
              </a:rPr>
              <a:t>hips legacy </a:t>
            </a:r>
            <a:r>
              <a:rPr lang="en-GB" sz="7000" dirty="0">
                <a:solidFill>
                  <a:srgbClr val="4D5156"/>
                </a:solidFill>
                <a:latin typeface="arial" panose="020B0604020202020204" pitchFamily="34" charset="0"/>
              </a:rPr>
              <a:t>is recalled in the renovated dockyards' Titanic </a:t>
            </a:r>
            <a:r>
              <a:rPr lang="en-GB" sz="7000" dirty="0" smtClean="0">
                <a:solidFill>
                  <a:srgbClr val="4D5156"/>
                </a:solidFill>
                <a:latin typeface="arial" panose="020B0604020202020204" pitchFamily="34" charset="0"/>
              </a:rPr>
              <a:t>Belfast </a:t>
            </a:r>
            <a:r>
              <a:rPr lang="en-GB" sz="7000" dirty="0">
                <a:solidFill>
                  <a:srgbClr val="4D5156"/>
                </a:solidFill>
                <a:latin typeface="arial" panose="020B0604020202020204" pitchFamily="34" charset="0"/>
              </a:rPr>
              <a:t>is Northern Ireland’s capital. It was the birthplace of the RMS </a:t>
            </a:r>
            <a:r>
              <a:rPr lang="en-GB" sz="9000" dirty="0">
                <a:solidFill>
                  <a:srgbClr val="4D5156"/>
                </a:solidFill>
                <a:latin typeface="arial" panose="020B0604020202020204" pitchFamily="34" charset="0"/>
              </a:rPr>
              <a:t>Titanic, which famously </a:t>
            </a:r>
            <a:r>
              <a:rPr lang="en-GB" sz="9000" dirty="0" smtClean="0">
                <a:solidFill>
                  <a:srgbClr val="4D5156"/>
                </a:solidFill>
                <a:latin typeface="arial" panose="020B0604020202020204" pitchFamily="34" charset="0"/>
              </a:rPr>
              <a:t>quarter</a:t>
            </a:r>
            <a:r>
              <a:rPr lang="en-GB" sz="9000" dirty="0">
                <a:solidFill>
                  <a:srgbClr val="4D5156"/>
                </a:solidFill>
                <a:latin typeface="arial" panose="020B0604020202020204" pitchFamily="34" charset="0"/>
              </a:rPr>
              <a:t>, which includes the Titanic Belfast, an aluminium-clad museum reminiscent of a ship’s hull, as well as shipbuilder Harland &amp; Wolff’s Drawing Offices and the Titanic Slipways, which now host open-air </a:t>
            </a:r>
            <a:r>
              <a:rPr lang="en-GB" sz="9000" dirty="0" smtClean="0">
                <a:solidFill>
                  <a:srgbClr val="4D5156"/>
                </a:solidFill>
                <a:latin typeface="arial" panose="020B0604020202020204" pitchFamily="34" charset="0"/>
              </a:rPr>
              <a:t>concerts.</a:t>
            </a:r>
            <a:endParaRPr lang="en-GB" sz="9000" dirty="0" smtClean="0">
              <a:solidFill>
                <a:srgbClr val="4D5156"/>
              </a:solidFill>
              <a:latin typeface="arial" panose="020B0604020202020204" pitchFamily="34" charset="0"/>
            </a:endParaRPr>
          </a:p>
          <a:p>
            <a:pPr marL="0" indent="0">
              <a:buNone/>
            </a:pPr>
            <a:endParaRPr lang="en-GB" sz="9000" dirty="0">
              <a:solidFill>
                <a:srgbClr val="4D5156"/>
              </a:solidFill>
              <a:latin typeface="arial" panose="020B0604020202020204" pitchFamily="34" charset="0"/>
            </a:endParaRPr>
          </a:p>
          <a:p>
            <a:pPr marL="0" indent="0">
              <a:buNone/>
            </a:pPr>
            <a:endParaRPr lang="en-GB" sz="9000" dirty="0" smtClean="0">
              <a:solidFill>
                <a:srgbClr val="4D5156"/>
              </a:solidFill>
              <a:latin typeface="arial" panose="020B0604020202020204" pitchFamily="34" charset="0"/>
            </a:endParaRPr>
          </a:p>
          <a:p>
            <a:pPr marL="0" indent="0">
              <a:buNone/>
            </a:pPr>
            <a:endParaRPr lang="en-GB" dirty="0">
              <a:solidFill>
                <a:srgbClr val="4D5156"/>
              </a:solidFill>
              <a:latin typeface="arial" panose="020B0604020202020204" pitchFamily="34" charset="0"/>
            </a:endParaRPr>
          </a:p>
          <a:p>
            <a:pPr marL="0" indent="0">
              <a:buNone/>
            </a:pPr>
            <a:endParaRPr lang="en-GB" dirty="0" smtClean="0">
              <a:solidFill>
                <a:srgbClr val="4D5156"/>
              </a:solidFill>
              <a:latin typeface="arial" panose="020B0604020202020204" pitchFamily="34" charset="0"/>
            </a:endParaRPr>
          </a:p>
          <a:p>
            <a:pPr marL="0" indent="0">
              <a:buNone/>
            </a:pPr>
            <a:endParaRPr lang="en-GB" dirty="0" smtClean="0"/>
          </a:p>
        </p:txBody>
      </p:sp>
      <p:pic>
        <p:nvPicPr>
          <p:cNvPr id="2050" name="Picture 2" descr="Titanic Belfast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495" y="5139860"/>
            <a:ext cx="2595281" cy="171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368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Greenery</a:t>
            </a:r>
            <a:endParaRPr lang="en-GB" dirty="0"/>
          </a:p>
        </p:txBody>
      </p:sp>
      <p:sp>
        <p:nvSpPr>
          <p:cNvPr id="3" name="Content Placeholder 2"/>
          <p:cNvSpPr>
            <a:spLocks noGrp="1"/>
          </p:cNvSpPr>
          <p:nvPr>
            <p:ph idx="1"/>
          </p:nvPr>
        </p:nvSpPr>
        <p:spPr/>
        <p:txBody>
          <a:bodyPr>
            <a:normAutofit fontScale="85000" lnSpcReduction="20000"/>
          </a:bodyPr>
          <a:lstStyle/>
          <a:p>
            <a:r>
              <a:rPr lang="en-GB" dirty="0">
                <a:solidFill>
                  <a:srgbClr val="222222"/>
                </a:solidFill>
                <a:latin typeface="Colfax"/>
              </a:rPr>
              <a:t>Botanic Gardens was established in 1828 by the Belfast Botanic and Horticultural Society, in response to public interest in horticulture and botany.</a:t>
            </a:r>
            <a:br>
              <a:rPr lang="en-GB" dirty="0">
                <a:solidFill>
                  <a:srgbClr val="222222"/>
                </a:solidFill>
                <a:latin typeface="Colfax"/>
              </a:rPr>
            </a:br>
            <a:r>
              <a:rPr lang="en-GB" dirty="0">
                <a:solidFill>
                  <a:srgbClr val="222222"/>
                </a:solidFill>
                <a:latin typeface="Colfax"/>
              </a:rPr>
              <a:t/>
            </a:r>
            <a:br>
              <a:rPr lang="en-GB" dirty="0">
                <a:solidFill>
                  <a:srgbClr val="222222"/>
                </a:solidFill>
                <a:latin typeface="Colfax"/>
              </a:rPr>
            </a:br>
            <a:r>
              <a:rPr lang="en-GB" dirty="0">
                <a:solidFill>
                  <a:srgbClr val="222222"/>
                </a:solidFill>
                <a:latin typeface="Colfax"/>
              </a:rPr>
              <a:t>Originally known as the Belfast Botanic Garden, the site contained exotic tree species and impressive plant collections from the southern hemisphere, many of which can still be seen in the park.</a:t>
            </a:r>
            <a:br>
              <a:rPr lang="en-GB" dirty="0">
                <a:solidFill>
                  <a:srgbClr val="222222"/>
                </a:solidFill>
                <a:latin typeface="Colfax"/>
              </a:rPr>
            </a:br>
            <a:r>
              <a:rPr lang="en-GB" dirty="0">
                <a:solidFill>
                  <a:srgbClr val="222222"/>
                </a:solidFill>
                <a:latin typeface="Colfax"/>
              </a:rPr>
              <a:t/>
            </a:r>
            <a:br>
              <a:rPr lang="en-GB" dirty="0">
                <a:solidFill>
                  <a:srgbClr val="222222"/>
                </a:solidFill>
                <a:latin typeface="Colfax"/>
              </a:rPr>
            </a:br>
            <a:r>
              <a:rPr lang="en-GB" dirty="0">
                <a:solidFill>
                  <a:srgbClr val="222222"/>
                </a:solidFill>
                <a:latin typeface="Colfax"/>
              </a:rPr>
              <a:t>Today, the park is popular with residents, students and visitors and is an important venue for concerts, festivals and other events. It is home to the Palm House and the Tropical Ravine.</a:t>
            </a:r>
          </a:p>
          <a:p>
            <a:r>
              <a:rPr lang="en-GB" b="1" dirty="0">
                <a:solidFill>
                  <a:srgbClr val="FFFFFF"/>
                </a:solidFill>
                <a:latin typeface="FS Sinclair"/>
              </a:rPr>
              <a:t>Top Reasons To Visit</a:t>
            </a:r>
          </a:p>
          <a:p>
            <a:pPr>
              <a:buFont typeface="Arial" panose="020B0604020202020204" pitchFamily="34" charset="0"/>
              <a:buChar char="•"/>
            </a:pPr>
            <a:r>
              <a:rPr lang="en-GB" dirty="0">
                <a:solidFill>
                  <a:srgbClr val="FFFFFF"/>
                </a:solidFill>
                <a:latin typeface="Colfax"/>
              </a:rPr>
              <a:t>An early example of a glasshouse made from curved iron and glass</a:t>
            </a:r>
          </a:p>
          <a:p>
            <a:pPr>
              <a:buFont typeface="Arial" panose="020B0604020202020204" pitchFamily="34" charset="0"/>
              <a:buChar char="•"/>
            </a:pPr>
            <a:r>
              <a:rPr lang="en-GB" dirty="0">
                <a:solidFill>
                  <a:srgbClr val="FFFFFF"/>
                </a:solidFill>
                <a:latin typeface="Colfax"/>
              </a:rPr>
              <a:t>The Palm House's tropical plants and birds of paradise</a:t>
            </a:r>
          </a:p>
          <a:p>
            <a:pPr>
              <a:buFont typeface="Arial" panose="020B0604020202020204" pitchFamily="34" charset="0"/>
              <a:buChar char="•"/>
            </a:pPr>
            <a:r>
              <a:rPr lang="en-GB" dirty="0">
                <a:solidFill>
                  <a:srgbClr val="FFFFFF"/>
                </a:solidFill>
                <a:latin typeface="Colfax"/>
              </a:rPr>
              <a:t>The Tropical Ravine's oldest seed plants</a:t>
            </a:r>
          </a:p>
          <a:p>
            <a:pPr>
              <a:buFont typeface="Arial" panose="020B0604020202020204" pitchFamily="34" charset="0"/>
              <a:buChar char="•"/>
            </a:pPr>
            <a:r>
              <a:rPr lang="en-GB" dirty="0">
                <a:solidFill>
                  <a:srgbClr val="FFFFFF"/>
                </a:solidFill>
                <a:latin typeface="Colfax"/>
              </a:rPr>
              <a:t>Walking routes</a:t>
            </a:r>
          </a:p>
          <a:p>
            <a:pPr>
              <a:buFont typeface="Arial" panose="020B0604020202020204" pitchFamily="34" charset="0"/>
              <a:buChar char="•"/>
            </a:pPr>
            <a:r>
              <a:rPr lang="en-GB" dirty="0">
                <a:solidFill>
                  <a:srgbClr val="FFFFFF"/>
                </a:solidFill>
                <a:latin typeface="Colfax"/>
              </a:rPr>
              <a:t>Green Flag Award winner - recognises UK's best open spaces</a:t>
            </a:r>
          </a:p>
          <a:p>
            <a:pPr marL="0" indent="0">
              <a:buNone/>
            </a:pPr>
            <a:endParaRPr lang="en-GB" dirty="0"/>
          </a:p>
        </p:txBody>
      </p:sp>
      <p:pic>
        <p:nvPicPr>
          <p:cNvPr id="4" name="Picture 3"/>
          <p:cNvPicPr>
            <a:picLocks noChangeAspect="1"/>
          </p:cNvPicPr>
          <p:nvPr/>
        </p:nvPicPr>
        <p:blipFill>
          <a:blip r:embed="rId2"/>
          <a:stretch>
            <a:fillRect/>
          </a:stretch>
        </p:blipFill>
        <p:spPr>
          <a:xfrm>
            <a:off x="6972082" y="3728670"/>
            <a:ext cx="3484184" cy="2914175"/>
          </a:xfrm>
          <a:prstGeom prst="rect">
            <a:avLst/>
          </a:prstGeom>
        </p:spPr>
      </p:pic>
    </p:spTree>
    <p:extLst>
      <p:ext uri="{BB962C8B-B14F-4D97-AF65-F5344CB8AC3E}">
        <p14:creationId xmlns:p14="http://schemas.microsoft.com/office/powerpoint/2010/main" val="172787279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 PLACES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1. Crumlin Road Gaol. 4.7. </a:t>
            </a:r>
            <a:r>
              <a:rPr lang="en-GB" b="1" dirty="0">
                <a:solidFill>
                  <a:srgbClr val="222222"/>
                </a:solidFill>
                <a:latin typeface="arial" panose="020B0604020202020204" pitchFamily="34" charset="0"/>
              </a:rPr>
              <a:t>Historic</a:t>
            </a:r>
            <a:r>
              <a:rPr lang="en-GB" dirty="0">
                <a:solidFill>
                  <a:srgbClr val="222222"/>
                </a:solidFill>
                <a:latin typeface="arial" panose="020B0604020202020204" pitchFamily="34" charset="0"/>
              </a:rPr>
              <a:t> Site.</a:t>
            </a:r>
          </a:p>
          <a:p>
            <a:pPr>
              <a:buFont typeface="Arial" panose="020B0604020202020204" pitchFamily="34" charset="0"/>
              <a:buChar char="•"/>
            </a:pPr>
            <a:r>
              <a:rPr lang="en-GB" b="1" dirty="0">
                <a:solidFill>
                  <a:srgbClr val="222222"/>
                </a:solidFill>
                <a:latin typeface="arial" panose="020B0604020202020204" pitchFamily="34" charset="0"/>
              </a:rPr>
              <a:t>Belfast</a:t>
            </a:r>
            <a:r>
              <a:rPr lang="en-GB" dirty="0">
                <a:solidFill>
                  <a:srgbClr val="222222"/>
                </a:solidFill>
                <a:latin typeface="arial" panose="020B0604020202020204" pitchFamily="34" charset="0"/>
              </a:rPr>
              <a:t> Castle. 3.7. Castle.</a:t>
            </a:r>
          </a:p>
          <a:p>
            <a:pPr>
              <a:buFont typeface="Arial" panose="020B0604020202020204" pitchFamily="34" charset="0"/>
              <a:buChar char="•"/>
            </a:pPr>
            <a:r>
              <a:rPr lang="en-GB" dirty="0">
                <a:solidFill>
                  <a:srgbClr val="222222"/>
                </a:solidFill>
                <a:latin typeface="arial" panose="020B0604020202020204" pitchFamily="34" charset="0"/>
              </a:rPr>
              <a:t>Parliament Buildings. 4.5. Government Building.</a:t>
            </a:r>
          </a:p>
          <a:p>
            <a:pPr>
              <a:buFont typeface="Arial" panose="020B0604020202020204" pitchFamily="34" charset="0"/>
              <a:buChar char="•"/>
            </a:pP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4. Falls Road. 4.2. </a:t>
            </a:r>
            <a:r>
              <a:rPr lang="en-GB" b="1" dirty="0">
                <a:solidFill>
                  <a:srgbClr val="222222"/>
                </a:solidFill>
                <a:latin typeface="arial" panose="020B0604020202020204" pitchFamily="34" charset="0"/>
              </a:rPr>
              <a:t>Historic</a:t>
            </a:r>
            <a:r>
              <a:rPr lang="en-GB" dirty="0">
                <a:solidFill>
                  <a:srgbClr val="222222"/>
                </a:solidFill>
                <a:latin typeface="arial" panose="020B0604020202020204" pitchFamily="34" charset="0"/>
              </a:rPr>
              <a:t> Site.</a:t>
            </a:r>
          </a:p>
          <a:p>
            <a:pPr>
              <a:buFont typeface="Arial" panose="020B0604020202020204" pitchFamily="34" charset="0"/>
              <a:buChar char="•"/>
            </a:pP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5. Mount Stewart. 4.3. </a:t>
            </a:r>
            <a:r>
              <a:rPr lang="en-GB" b="1" dirty="0">
                <a:solidFill>
                  <a:srgbClr val="222222"/>
                </a:solidFill>
                <a:latin typeface="arial" panose="020B0604020202020204" pitchFamily="34" charset="0"/>
              </a:rPr>
              <a:t>Historic</a:t>
            </a:r>
            <a:r>
              <a:rPr lang="en-GB" dirty="0">
                <a:solidFill>
                  <a:srgbClr val="222222"/>
                </a:solidFill>
                <a:latin typeface="arial" panose="020B0604020202020204" pitchFamily="34" charset="0"/>
              </a:rPr>
              <a:t> Site.</a:t>
            </a:r>
          </a:p>
          <a:p>
            <a:pPr>
              <a:buFont typeface="Arial" panose="020B0604020202020204" pitchFamily="34" charset="0"/>
              <a:buChar char="•"/>
            </a:pP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6. Shankill Road. 3.9. ...</a:t>
            </a:r>
          </a:p>
          <a:p>
            <a:pPr>
              <a:buFont typeface="Arial" panose="020B0604020202020204" pitchFamily="34" charset="0"/>
              <a:buChar char="•"/>
            </a:pPr>
            <a:r>
              <a:rPr lang="en-GB" dirty="0" smtClean="0">
                <a:solidFill>
                  <a:srgbClr val="222222"/>
                </a:solidFill>
                <a:latin typeface="arial" panose="020B0604020202020204" pitchFamily="34" charset="0"/>
              </a:rPr>
              <a:t> </a:t>
            </a:r>
            <a:r>
              <a:rPr lang="en-GB" dirty="0">
                <a:solidFill>
                  <a:srgbClr val="222222"/>
                </a:solidFill>
                <a:latin typeface="arial" panose="020B0604020202020204" pitchFamily="34" charset="0"/>
              </a:rPr>
              <a:t>7. Carrickfergus Castle. 4.3. ...</a:t>
            </a:r>
          </a:p>
          <a:p>
            <a:pPr>
              <a:buFont typeface="Arial" panose="020B0604020202020204" pitchFamily="34" charset="0"/>
              <a:buChar char="•"/>
            </a:pPr>
            <a:r>
              <a:rPr lang="en-GB" dirty="0">
                <a:solidFill>
                  <a:srgbClr val="222222"/>
                </a:solidFill>
                <a:latin typeface="arial" panose="020B0604020202020204" pitchFamily="34" charset="0"/>
              </a:rPr>
              <a:t>Cathedral Quarter. 4.5. </a:t>
            </a:r>
            <a:r>
              <a:rPr lang="en-GB" dirty="0" smtClean="0">
                <a:solidFill>
                  <a:srgbClr val="222222"/>
                </a:solidFill>
                <a:latin typeface="arial" panose="020B0604020202020204" pitchFamily="34" charset="0"/>
              </a:rPr>
              <a:t>Neighbourhood</a:t>
            </a:r>
            <a:endParaRPr lang="en-GB" dirty="0">
              <a:solidFill>
                <a:srgbClr val="222222"/>
              </a:solidFill>
              <a:latin typeface="arial" panose="020B0604020202020204" pitchFamily="34" charset="0"/>
            </a:endParaRPr>
          </a:p>
        </p:txBody>
      </p:sp>
      <p:pic>
        <p:nvPicPr>
          <p:cNvPr id="3074" name="Picture 2" descr="Belfast Cas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3752687"/>
            <a:ext cx="6271682" cy="286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8920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cultural places</a:t>
            </a:r>
            <a:endParaRPr lang="en-GB" dirty="0"/>
          </a:p>
        </p:txBody>
      </p:sp>
      <p:sp>
        <p:nvSpPr>
          <p:cNvPr id="3" name="Content Placeholder 2"/>
          <p:cNvSpPr>
            <a:spLocks noGrp="1"/>
          </p:cNvSpPr>
          <p:nvPr>
            <p:ph idx="1"/>
          </p:nvPr>
        </p:nvSpPr>
        <p:spPr>
          <a:xfrm>
            <a:off x="658907" y="2074831"/>
            <a:ext cx="10131425" cy="3649133"/>
          </a:xfrm>
        </p:spPr>
        <p:txBody>
          <a:bodyPr/>
          <a:lstStyle/>
          <a:p>
            <a:pPr>
              <a:buFont typeface="Arial" panose="020B0604020202020204" pitchFamily="34" charset="0"/>
              <a:buChar char="•"/>
            </a:pPr>
            <a:r>
              <a:rPr lang="en-GB" dirty="0">
                <a:solidFill>
                  <a:srgbClr val="222222"/>
                </a:solidFill>
                <a:latin typeface="arial" panose="020B0604020202020204" pitchFamily="34" charset="0"/>
              </a:rPr>
              <a:t>2 ST GEORGE'S MARKET. For an authentic taste of Belfast life, make your way to the renovated St George's Market. ...</a:t>
            </a:r>
          </a:p>
          <a:p>
            <a:pPr>
              <a:buFont typeface="Arial" panose="020B0604020202020204" pitchFamily="34" charset="0"/>
              <a:buChar char="•"/>
            </a:pPr>
            <a:r>
              <a:rPr lang="en-GB" dirty="0">
                <a:solidFill>
                  <a:srgbClr val="222222"/>
                </a:solidFill>
                <a:latin typeface="arial" panose="020B0604020202020204" pitchFamily="34" charset="0"/>
              </a:rPr>
              <a:t>3 BLACK TAXI TOUR. One of the best ways to see Belfast's famous wall art is to sign up for a Black Taxi Tour. ...</a:t>
            </a:r>
          </a:p>
          <a:p>
            <a:pPr>
              <a:buFont typeface="Arial" panose="020B0604020202020204" pitchFamily="34" charset="0"/>
              <a:buChar char="•"/>
            </a:pPr>
            <a:r>
              <a:rPr lang="en-GB" dirty="0">
                <a:solidFill>
                  <a:srgbClr val="222222"/>
                </a:solidFill>
                <a:latin typeface="arial" panose="020B0604020202020204" pitchFamily="34" charset="0"/>
              </a:rPr>
              <a:t>4 </a:t>
            </a:r>
            <a:r>
              <a:rPr lang="en-GB" b="1" dirty="0">
                <a:solidFill>
                  <a:srgbClr val="222222"/>
                </a:solidFill>
                <a:latin typeface="arial" panose="020B0604020202020204" pitchFamily="34" charset="0"/>
              </a:rPr>
              <a:t>ULSTER MUSEUM</a:t>
            </a:r>
            <a:r>
              <a:rPr lang="en-GB" dirty="0">
                <a:solidFill>
                  <a:srgbClr val="222222"/>
                </a:solidFill>
                <a:latin typeface="arial" panose="020B0604020202020204" pitchFamily="34" charset="0"/>
              </a:rPr>
              <a:t>. ...</a:t>
            </a:r>
          </a:p>
          <a:p>
            <a:pPr>
              <a:buFont typeface="Arial" panose="020B0604020202020204" pitchFamily="34" charset="0"/>
              <a:buChar char="•"/>
            </a:pPr>
            <a:r>
              <a:rPr lang="en-GB" dirty="0">
                <a:solidFill>
                  <a:srgbClr val="222222"/>
                </a:solidFill>
                <a:latin typeface="arial" panose="020B0604020202020204" pitchFamily="34" charset="0"/>
              </a:rPr>
              <a:t>6 BELFAST CITY HALL. ...</a:t>
            </a:r>
          </a:p>
          <a:p>
            <a:pPr>
              <a:buFont typeface="Arial" panose="020B0604020202020204" pitchFamily="34" charset="0"/>
              <a:buChar char="•"/>
            </a:pPr>
            <a:r>
              <a:rPr lang="en-GB" dirty="0">
                <a:solidFill>
                  <a:srgbClr val="222222"/>
                </a:solidFill>
                <a:latin typeface="arial" panose="020B0604020202020204" pitchFamily="34" charset="0"/>
              </a:rPr>
              <a:t>7 CRUMLIN ROAD GAOL. ...</a:t>
            </a:r>
          </a:p>
          <a:p>
            <a:pPr>
              <a:buFont typeface="Arial" panose="020B0604020202020204" pitchFamily="34" charset="0"/>
              <a:buChar char="•"/>
            </a:pPr>
            <a:r>
              <a:rPr lang="en-GB" dirty="0">
                <a:solidFill>
                  <a:srgbClr val="222222"/>
                </a:solidFill>
                <a:latin typeface="arial" panose="020B0604020202020204" pitchFamily="34" charset="0"/>
              </a:rPr>
              <a:t>9 CAVE HILL COUNTRY PARK.</a:t>
            </a:r>
          </a:p>
          <a:p>
            <a:endParaRPr lang="en-GB" dirty="0"/>
          </a:p>
        </p:txBody>
      </p:sp>
      <p:pic>
        <p:nvPicPr>
          <p:cNvPr id="4098" name="Picture 2" descr="Balanced view - no chance' - DUP's Brenda Hale slams Ulster Museu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5698214" y="3932948"/>
            <a:ext cx="6112786" cy="271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467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a:t>Hotels</a:t>
            </a:r>
          </a:p>
        </p:txBody>
      </p:sp>
      <p:sp>
        <p:nvSpPr>
          <p:cNvPr id="3" name="Content Placeholder 2"/>
          <p:cNvSpPr>
            <a:spLocks noGrp="1"/>
          </p:cNvSpPr>
          <p:nvPr>
            <p:ph idx="1"/>
          </p:nvPr>
        </p:nvSpPr>
        <p:spPr>
          <a:xfrm>
            <a:off x="849138" y="2244906"/>
            <a:ext cx="9968088" cy="3546294"/>
          </a:xfrm>
        </p:spPr>
        <p:txBody>
          <a:bodyPr>
            <a:normAutofit fontScale="70000" lnSpcReduction="20000"/>
          </a:bodyPr>
          <a:lstStyle/>
          <a:p>
            <a:pPr marL="0" indent="0">
              <a:buNone/>
            </a:pPr>
            <a:endParaRPr lang="en-GB" sz="6600" dirty="0"/>
          </a:p>
          <a:p>
            <a:pPr marL="0" indent="0">
              <a:buNone/>
            </a:pPr>
            <a:endParaRPr lang="en-GB" sz="6600" dirty="0" smtClean="0"/>
          </a:p>
          <a:p>
            <a:pPr marL="0" indent="0">
              <a:buNone/>
            </a:pPr>
            <a:r>
              <a:rPr lang="en-GB" sz="6600" dirty="0" smtClean="0"/>
              <a:t>The </a:t>
            </a:r>
            <a:r>
              <a:rPr lang="en-GB" sz="6600" dirty="0"/>
              <a:t>merchant hotel </a:t>
            </a:r>
            <a:r>
              <a:rPr lang="en-GB" sz="6600" dirty="0"/>
              <a:t>B</a:t>
            </a:r>
            <a:r>
              <a:rPr lang="en-GB" sz="6600" dirty="0" smtClean="0"/>
              <a:t>elfast is one of </a:t>
            </a:r>
            <a:r>
              <a:rPr lang="en-GB" sz="6600" dirty="0" smtClean="0"/>
              <a:t>the best </a:t>
            </a:r>
            <a:r>
              <a:rPr lang="en-GB" sz="6600" dirty="0" smtClean="0"/>
              <a:t>hotels </a:t>
            </a:r>
            <a:r>
              <a:rPr lang="en-GB" sz="6600" dirty="0" smtClean="0"/>
              <a:t>in belfast with its spa, fitness centre and suites.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5122" name="Picture 2" descr="The Merchant Hotel, Belfast – Updated 2020 Pr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5" y="4428249"/>
            <a:ext cx="11999495" cy="242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1164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Restaurants: </a:t>
            </a:r>
            <a:r>
              <a:rPr lang="en-GB" dirty="0" smtClean="0"/>
              <a:t>hohans</a:t>
            </a:r>
            <a:endParaRPr lang="en-GB" dirty="0"/>
          </a:p>
        </p:txBody>
      </p:sp>
      <p:sp>
        <p:nvSpPr>
          <p:cNvPr id="3" name="Content Placeholder 2"/>
          <p:cNvSpPr>
            <a:spLocks noGrp="1"/>
          </p:cNvSpPr>
          <p:nvPr>
            <p:ph idx="1"/>
          </p:nvPr>
        </p:nvSpPr>
        <p:spPr/>
        <p:txBody>
          <a:bodyPr>
            <a:normAutofit/>
          </a:bodyPr>
          <a:lstStyle/>
          <a:p>
            <a:r>
              <a:rPr lang="en-GB" sz="1100" dirty="0">
                <a:latin typeface="Source Sans Pro"/>
              </a:rPr>
              <a:t>Stunning views of the river Lagan and the bridges of Belfast make this converted barge moored in front of Waterfront Hall one of the most impressive locations to eat in the city centre of Northern Ireland’s capital, especially in summer when the sides of the dining room are opened to the fine weather.</a:t>
            </a:r>
          </a:p>
          <a:p>
            <a:r>
              <a:rPr lang="en-GB" sz="1100" dirty="0">
                <a:latin typeface="Source Sans Pro"/>
              </a:rPr>
              <a:t>‘Irish produce to create Irish dishes’ is the mantra of a kitchen headed up by chef Calvin Holohan, whose grandmother Sheila founded the restaurant. Expect a menu with plenty of native salmon, venison, watercress, shellfish, lamb, beef, pork, cheese – and of course Irish potatoes. Seasonal and ethically sourced ingredients are also important here, though Northern Irish cooking isn’t presented as a piece of heritage but a subtly updated, contemporary cuisine.</a:t>
            </a:r>
          </a:p>
          <a:p>
            <a:r>
              <a:rPr lang="en-GB" sz="1100" dirty="0">
                <a:latin typeface="Source Sans Pro"/>
              </a:rPr>
              <a:t>Prawns might come with a napa slaw, chilli jam and garlic mayo, while pan-fried sea bass is accompanied by herb-crushed potatoes, kale, chorizo, brown shrimp and lemon butter. Seared scallops and pork belly with roast cauliflower purée, spinach, capers and balsamic is a more classical combination, or else there is steak and chips (dry-aged sirloin), chicken breast with fondant potato, savoy cabbage, wild mushroom and tarragon jus, plus veggie options such as blue cheese and red onion tart.</a:t>
            </a:r>
          </a:p>
          <a:p>
            <a:r>
              <a:rPr lang="en-GB" sz="1100" dirty="0">
                <a:latin typeface="Source Sans Pro"/>
              </a:rPr>
              <a:t>Desserts have the refreshing simplicity of the best homemade cooking: baked plums with chocolate mousse, sticky toffee pudding with toffee sauce or cheese and crackers.</a:t>
            </a:r>
          </a:p>
          <a:p>
            <a:r>
              <a:rPr lang="en-GB" sz="1100" dirty="0">
                <a:latin typeface="Source Sans Pro"/>
              </a:rPr>
              <a:t>Sundays see a roast with all the trimmings served for both lunch and dinner, smoked cod for the non meat-eaters and boxty for the veggies. A children’s menu, meanwhile, has </a:t>
            </a:r>
            <a:r>
              <a:rPr lang="en-GB" sz="1100" dirty="0" smtClean="0">
                <a:latin typeface="Source Sans Pro"/>
              </a:rPr>
              <a:t>sausages, mash, gravy</a:t>
            </a:r>
            <a:r>
              <a:rPr lang="en-GB" sz="1100" dirty="0">
                <a:latin typeface="Source Sans Pro"/>
              </a:rPr>
              <a:t>, homemade soup and crusty bread or a cheeseburger and chips.    </a:t>
            </a:r>
          </a:p>
          <a:p>
            <a:r>
              <a:rPr lang="en-GB" sz="1100" dirty="0">
                <a:latin typeface="Source Sans Pro"/>
              </a:rPr>
              <a:t>The wine list is as snappy as the ever-changing menu, with 20 whites and reds from lesser-known producers ticking off all the main grape varieties from around the world.  Otherwise there are Irish beers and ciders, premium soft drinks and, of course, Irish whiskies.</a:t>
            </a:r>
          </a:p>
          <a:p>
            <a:endParaRPr lang="en-GB" sz="1100" dirty="0"/>
          </a:p>
        </p:txBody>
      </p:sp>
      <p:pic>
        <p:nvPicPr>
          <p:cNvPr id="6146" name="Picture 2" descr="Welcome to the Holohans at the Barge websi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056" y="0"/>
            <a:ext cx="3684893" cy="221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9468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438B37F5815445B6A19BE62F906A3D" ma:contentTypeVersion="11" ma:contentTypeDescription="Create a new document." ma:contentTypeScope="" ma:versionID="6fa23409113ef6aa4c2484427682e8e1">
  <xsd:schema xmlns:xsd="http://www.w3.org/2001/XMLSchema" xmlns:xs="http://www.w3.org/2001/XMLSchema" xmlns:p="http://schemas.microsoft.com/office/2006/metadata/properties" xmlns:ns2="6f357e98-1335-460e-b936-82c803f80a1d" targetNamespace="http://schemas.microsoft.com/office/2006/metadata/properties" ma:root="true" ma:fieldsID="88ce1d69be6859102fa4bc8daae4ae5c" ns2:_="">
    <xsd:import namespace="6f357e98-1335-460e-b936-82c803f80a1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57e98-1335-460e-b936-82c803f80a1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6f357e98-1335-460e-b936-82c803f80a1d">23bf3bea-30c4-4b2b-aed4-31db1706853d</ReferenceId>
  </documentManagement>
</p:properties>
</file>

<file path=customXml/itemProps1.xml><?xml version="1.0" encoding="utf-8"?>
<ds:datastoreItem xmlns:ds="http://schemas.openxmlformats.org/officeDocument/2006/customXml" ds:itemID="{03B84B50-EBB7-43C5-B60E-19E82C88B9A4}"/>
</file>

<file path=customXml/itemProps2.xml><?xml version="1.0" encoding="utf-8"?>
<ds:datastoreItem xmlns:ds="http://schemas.openxmlformats.org/officeDocument/2006/customXml" ds:itemID="{EC3BE7FA-3932-4C7B-A7D2-3EC1B765439B}"/>
</file>

<file path=customXml/itemProps3.xml><?xml version="1.0" encoding="utf-8"?>
<ds:datastoreItem xmlns:ds="http://schemas.openxmlformats.org/officeDocument/2006/customXml" ds:itemID="{8C9B325C-816C-4981-9413-CB0839BE0442}"/>
</file>

<file path=docProps/app.xml><?xml version="1.0" encoding="utf-8"?>
<Properties xmlns="http://schemas.openxmlformats.org/officeDocument/2006/extended-properties" xmlns:vt="http://schemas.openxmlformats.org/officeDocument/2006/docPropsVTypes">
  <Template>TM03457452[[fn=Celestial]]</Template>
  <TotalTime>173</TotalTime>
  <Words>589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Airial</vt:lpstr>
      <vt:lpstr>Arial</vt:lpstr>
      <vt:lpstr>Arial</vt:lpstr>
      <vt:lpstr>Book Antiqua</vt:lpstr>
      <vt:lpstr>Calibri</vt:lpstr>
      <vt:lpstr>Calibri Light</vt:lpstr>
      <vt:lpstr>Colfax</vt:lpstr>
      <vt:lpstr>FS Sinclair</vt:lpstr>
      <vt:lpstr>Roboto</vt:lpstr>
      <vt:lpstr>Source Sans Pro</vt:lpstr>
      <vt:lpstr>Wingdings</vt:lpstr>
      <vt:lpstr>Celestial</vt:lpstr>
      <vt:lpstr>Belfast the city to visit</vt:lpstr>
      <vt:lpstr>Whatever your interests  there is a place to visit in Belfast</vt:lpstr>
      <vt:lpstr>Landmarks of belfast</vt:lpstr>
      <vt:lpstr>What belfast is famous for, The titanic!</vt:lpstr>
      <vt:lpstr>Greenery</vt:lpstr>
      <vt:lpstr>HISTORIC PLACES</vt:lpstr>
      <vt:lpstr> cultural places</vt:lpstr>
      <vt:lpstr>Hotels</vt:lpstr>
      <vt:lpstr>Restaurants: hohans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Ibidunni Idowu-Eberendu</dc:creator>
  <cp:lastModifiedBy>Ibidunni Idowu-Eberendu</cp:lastModifiedBy>
  <cp:revision>17</cp:revision>
  <dcterms:created xsi:type="dcterms:W3CDTF">2020-05-14T20:28:47Z</dcterms:created>
  <dcterms:modified xsi:type="dcterms:W3CDTF">2020-05-15T17:26:07Z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0x010100D7438B37F5815445B6A19BE62F906A3D</vt:lpwstr>
  </property>
</Properties>
</file>