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8A04-0188-4720-AF69-A64EFAD69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50D3C2-B89A-4C21-8542-1CFC11F5F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3E4C6-118E-4A31-89B7-F7459B4DFE33}"/>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302D1A31-D09E-455D-AF26-B888418A56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CB1FA-43CC-4E0E-A4AB-3504371A6FBE}"/>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415597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351B-7D7A-4CEF-B707-7E0B628D98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970925-2001-47DE-B740-4198539AA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44A12-4900-4137-A791-9F489FCCBC40}"/>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F6663044-36D7-4A4D-906D-FB2F0E4A6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E5AA5-43FD-4930-ADE3-03043C14A161}"/>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120185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9DA9D-9CD0-4B8B-9774-AA5F5DE90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6EBBFC-8A83-4E83-BC4C-CF7F1D0A53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C1DB7A-6626-4B89-8039-D11A637D08FA}"/>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68EBBECA-D174-4E3B-AB90-00C10F0B7D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570434-C567-4DC1-98AD-680B5D9334D1}"/>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345363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AB80-0619-4406-9C9C-BE3E0FB970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7DB0E-344A-4D76-9351-16AF92765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B80E5-EAF6-4A4F-9310-D05F0C0FE822}"/>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A7860273-2583-4122-B1D3-DA61A56AC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10692-1DA5-4A50-8F20-ABCA5B1EC30B}"/>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210721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A007-9A28-4A55-AA2F-E06775BB3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94EFA9-B960-4578-9D35-EB8A35DAE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42A9FC-48D4-4E22-8490-CB7FD0E51EE0}"/>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E78B036A-20E8-4C3E-A843-DE186C1CD0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49ACB-5282-435B-80FA-14B305ADD5E9}"/>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265396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BE84-C10C-47C9-8D68-E3732116B0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1875A4-F36A-466F-99BF-AE52F85854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EE8781-B9E4-497A-9838-63D053657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33AFE4-FEDA-4E16-8678-192444009B78}"/>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6" name="Footer Placeholder 5">
            <a:extLst>
              <a:ext uri="{FF2B5EF4-FFF2-40B4-BE49-F238E27FC236}">
                <a16:creationId xmlns:a16="http://schemas.microsoft.com/office/drawing/2014/main" id="{CAED475A-0BA5-42A2-BD7E-69C9E0EBB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BB28A8-6634-4AC4-99A0-A9963228BCCD}"/>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32700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A298-11B3-48AF-9433-CB1DFE7F41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4B296D-50DF-4A8F-8AA8-E548102E9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E11B6-50C6-45F6-8D03-27721CD544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79B729-EC49-4A14-A6AC-2FDE8B63E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331157-6BB3-4A60-B926-D593ABBF7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BDE8D3-A6E8-4B03-A292-94CDE31480A7}"/>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8" name="Footer Placeholder 7">
            <a:extLst>
              <a:ext uri="{FF2B5EF4-FFF2-40B4-BE49-F238E27FC236}">
                <a16:creationId xmlns:a16="http://schemas.microsoft.com/office/drawing/2014/main" id="{37DE491B-B6EB-4B8E-8B24-8B54C08A2D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13B6BA-6912-4A88-AF70-2CF70BCDB141}"/>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45259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4270-F76D-45A9-A753-18723587E7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5B3BDC-FC59-4C23-9444-D08D627EDB1F}"/>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4" name="Footer Placeholder 3">
            <a:extLst>
              <a:ext uri="{FF2B5EF4-FFF2-40B4-BE49-F238E27FC236}">
                <a16:creationId xmlns:a16="http://schemas.microsoft.com/office/drawing/2014/main" id="{6A59633D-0302-4734-A433-D2B8DF0A9D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23DA48-6908-4991-98AD-C98F8BA815D2}"/>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350825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F2E73-3AA8-48BB-8057-EF1C67B78962}"/>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3" name="Footer Placeholder 2">
            <a:extLst>
              <a:ext uri="{FF2B5EF4-FFF2-40B4-BE49-F238E27FC236}">
                <a16:creationId xmlns:a16="http://schemas.microsoft.com/office/drawing/2014/main" id="{472D1A31-22E4-4FDA-973E-6D058BF2D1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5BAE0F-81F2-4D53-9CCB-3D29E8847764}"/>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301089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DD4C-855A-4E2E-A72D-D35A17AB3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CEF539-FC45-4D1F-A529-D6A845A4B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07EB13-F13E-4AA1-A3F8-0DBBBCFB5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EB0D9-5C84-4E7E-A3CF-6D53FD8CDDC8}"/>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6" name="Footer Placeholder 5">
            <a:extLst>
              <a:ext uri="{FF2B5EF4-FFF2-40B4-BE49-F238E27FC236}">
                <a16:creationId xmlns:a16="http://schemas.microsoft.com/office/drawing/2014/main" id="{385132CB-8385-4F36-92E9-592EFBB15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019739-88B0-47B8-B8BE-FE3FB474A10B}"/>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120314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839A-0B61-4642-828F-EA0B857FF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B2564E-7878-4018-9880-FA2E916A9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B4DB7-2AF5-4998-9A88-E4339806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2A1E5-65CF-4E78-AABF-39E87C6DF7BB}"/>
              </a:ext>
            </a:extLst>
          </p:cNvPr>
          <p:cNvSpPr>
            <a:spLocks noGrp="1"/>
          </p:cNvSpPr>
          <p:nvPr>
            <p:ph type="dt" sz="half" idx="10"/>
          </p:nvPr>
        </p:nvSpPr>
        <p:spPr/>
        <p:txBody>
          <a:bodyPr/>
          <a:lstStyle/>
          <a:p>
            <a:fld id="{245E3883-AA9E-4957-8935-CD97A8D4C1DD}" type="datetimeFigureOut">
              <a:rPr lang="en-GB" smtClean="0"/>
              <a:t>05/05/2020</a:t>
            </a:fld>
            <a:endParaRPr lang="en-GB"/>
          </a:p>
        </p:txBody>
      </p:sp>
      <p:sp>
        <p:nvSpPr>
          <p:cNvPr id="6" name="Footer Placeholder 5">
            <a:extLst>
              <a:ext uri="{FF2B5EF4-FFF2-40B4-BE49-F238E27FC236}">
                <a16:creationId xmlns:a16="http://schemas.microsoft.com/office/drawing/2014/main" id="{8C8CEA9E-2CF8-4AAD-BBE4-F38B30F98D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15E05-B1A3-4E0D-B12E-9C52B577007B}"/>
              </a:ext>
            </a:extLst>
          </p:cNvPr>
          <p:cNvSpPr>
            <a:spLocks noGrp="1"/>
          </p:cNvSpPr>
          <p:nvPr>
            <p:ph type="sldNum" sz="quarter" idx="12"/>
          </p:nvPr>
        </p:nvSpPr>
        <p:spPr/>
        <p:txBody>
          <a:bodyPr/>
          <a:lstStyle/>
          <a:p>
            <a:fld id="{22AA7A6A-CE2A-479D-9220-469C63B9730B}" type="slidenum">
              <a:rPr lang="en-GB" smtClean="0"/>
              <a:t>‹#›</a:t>
            </a:fld>
            <a:endParaRPr lang="en-GB"/>
          </a:p>
        </p:txBody>
      </p:sp>
    </p:spTree>
    <p:extLst>
      <p:ext uri="{BB962C8B-B14F-4D97-AF65-F5344CB8AC3E}">
        <p14:creationId xmlns:p14="http://schemas.microsoft.com/office/powerpoint/2010/main" val="42879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60F1A1-D3F4-4DB8-B2D7-49B999CCF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A6EDC5-5E2E-4F0E-A4C8-300E6D3D2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E606B8-6406-475F-B0BF-2A9E2C7E0F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E3883-AA9E-4957-8935-CD97A8D4C1DD}" type="datetimeFigureOut">
              <a:rPr lang="en-GB" smtClean="0"/>
              <a:t>05/05/2020</a:t>
            </a:fld>
            <a:endParaRPr lang="en-GB"/>
          </a:p>
        </p:txBody>
      </p:sp>
      <p:sp>
        <p:nvSpPr>
          <p:cNvPr id="5" name="Footer Placeholder 4">
            <a:extLst>
              <a:ext uri="{FF2B5EF4-FFF2-40B4-BE49-F238E27FC236}">
                <a16:creationId xmlns:a16="http://schemas.microsoft.com/office/drawing/2014/main" id="{1FF0159E-CF1A-4A1C-B60E-2FDCB131E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941EDD-532F-4306-B410-B7E1B1EB5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A7A6A-CE2A-479D-9220-469C63B9730B}" type="slidenum">
              <a:rPr lang="en-GB" smtClean="0"/>
              <a:t>‹#›</a:t>
            </a:fld>
            <a:endParaRPr lang="en-GB"/>
          </a:p>
        </p:txBody>
      </p:sp>
    </p:spTree>
    <p:extLst>
      <p:ext uri="{BB962C8B-B14F-4D97-AF65-F5344CB8AC3E}">
        <p14:creationId xmlns:p14="http://schemas.microsoft.com/office/powerpoint/2010/main" val="126419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shroomery.org/forums/showflat.php/number/97555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beyondthetreat.com/cyriocosmus-elegans/" TargetMode="External"/><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4473-8380-4198-8EAC-8CDD856C0905}"/>
              </a:ext>
            </a:extLst>
          </p:cNvPr>
          <p:cNvSpPr>
            <a:spLocks noGrp="1"/>
          </p:cNvSpPr>
          <p:nvPr>
            <p:ph type="ctrTitle"/>
          </p:nvPr>
        </p:nvSpPr>
        <p:spPr>
          <a:xfrm>
            <a:off x="552893" y="-1520457"/>
            <a:ext cx="9813226" cy="1922740"/>
          </a:xfrm>
        </p:spPr>
        <p:txBody>
          <a:bodyPr/>
          <a:lstStyle/>
          <a:p>
            <a:endParaRPr lang="en-GB" dirty="0"/>
          </a:p>
        </p:txBody>
      </p:sp>
      <p:sp>
        <p:nvSpPr>
          <p:cNvPr id="3" name="Subtitle 2">
            <a:extLst>
              <a:ext uri="{FF2B5EF4-FFF2-40B4-BE49-F238E27FC236}">
                <a16:creationId xmlns:a16="http://schemas.microsoft.com/office/drawing/2014/main" id="{C9DCF91D-7218-478A-A749-83E921660AC2}"/>
              </a:ext>
            </a:extLst>
          </p:cNvPr>
          <p:cNvSpPr>
            <a:spLocks noGrp="1"/>
          </p:cNvSpPr>
          <p:nvPr>
            <p:ph type="subTitle" idx="1"/>
          </p:nvPr>
        </p:nvSpPr>
        <p:spPr/>
        <p:txBody>
          <a:bodyPr/>
          <a:lstStyle/>
          <a:p>
            <a:r>
              <a:rPr lang="en-GB" sz="3200" dirty="0"/>
              <a:t>CORMAC GRAHAM’S</a:t>
            </a:r>
            <a:br>
              <a:rPr lang="en-GB" dirty="0"/>
            </a:br>
            <a:r>
              <a:rPr lang="en-GB" sz="3200" dirty="0"/>
              <a:t>Spider Report on</a:t>
            </a:r>
          </a:p>
          <a:p>
            <a:r>
              <a:rPr lang="en-GB" sz="3200" dirty="0"/>
              <a:t>TARANTULAS</a:t>
            </a:r>
          </a:p>
        </p:txBody>
      </p:sp>
      <p:pic>
        <p:nvPicPr>
          <p:cNvPr id="1028" name="Picture 4" descr="Red Tarantula Spider">
            <a:extLst>
              <a:ext uri="{FF2B5EF4-FFF2-40B4-BE49-F238E27FC236}">
                <a16:creationId xmlns:a16="http://schemas.microsoft.com/office/drawing/2014/main" id="{12198212-91C2-4B56-BEE3-87AA89451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32" y="402282"/>
            <a:ext cx="1956392" cy="23320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otos of tarantula spiders">
            <a:extLst>
              <a:ext uri="{FF2B5EF4-FFF2-40B4-BE49-F238E27FC236}">
                <a16:creationId xmlns:a16="http://schemas.microsoft.com/office/drawing/2014/main" id="{99C6FD88-4279-4AEC-BBCC-4654729F7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381" y="719137"/>
            <a:ext cx="2780414"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hotos of tarantula spiders">
            <a:extLst>
              <a:ext uri="{FF2B5EF4-FFF2-40B4-BE49-F238E27FC236}">
                <a16:creationId xmlns:a16="http://schemas.microsoft.com/office/drawing/2014/main" id="{21E2D782-60C3-4864-A8BA-A184167E1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628" y="88106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099C-9321-4D49-B0F9-BB878308A539}"/>
              </a:ext>
            </a:extLst>
          </p:cNvPr>
          <p:cNvSpPr>
            <a:spLocks noGrp="1"/>
          </p:cNvSpPr>
          <p:nvPr>
            <p:ph type="title"/>
          </p:nvPr>
        </p:nvSpPr>
        <p:spPr>
          <a:xfrm>
            <a:off x="838200" y="365125"/>
            <a:ext cx="10515600" cy="979911"/>
          </a:xfrm>
        </p:spPr>
        <p:txBody>
          <a:bodyPr>
            <a:normAutofit/>
          </a:bodyPr>
          <a:lstStyle/>
          <a:p>
            <a:pPr algn="ctr"/>
            <a:r>
              <a:rPr lang="en-GB" sz="3200" b="1" dirty="0"/>
              <a:t>What are Tarantulas</a:t>
            </a:r>
          </a:p>
        </p:txBody>
      </p:sp>
      <p:sp>
        <p:nvSpPr>
          <p:cNvPr id="3" name="Subtitle 2">
            <a:extLst>
              <a:ext uri="{FF2B5EF4-FFF2-40B4-BE49-F238E27FC236}">
                <a16:creationId xmlns:a16="http://schemas.microsoft.com/office/drawing/2014/main" id="{C6AD0516-E57A-4A22-8484-6B7B8BEF30E1}"/>
              </a:ext>
            </a:extLst>
          </p:cNvPr>
          <p:cNvSpPr>
            <a:spLocks noGrp="1"/>
          </p:cNvSpPr>
          <p:nvPr>
            <p:ph idx="1"/>
          </p:nvPr>
        </p:nvSpPr>
        <p:spPr>
          <a:xfrm>
            <a:off x="838200" y="1825624"/>
            <a:ext cx="10515600" cy="5032375"/>
          </a:xfrm>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Tarantulas (Theraphosidae) are among the largest spiders in the world. They are a member of the primitive group of spiders known as </a:t>
            </a:r>
            <a:r>
              <a:rPr lang="en-GB" b="1" dirty="0" err="1"/>
              <a:t>Mygalomorphae</a:t>
            </a:r>
            <a:r>
              <a:rPr lang="en-GB" dirty="0"/>
              <a:t>. Although many people consider tarantulas to be hairy and scary, it may surprise you to know that some people love them so much that they keep them as pets.</a:t>
            </a:r>
          </a:p>
        </p:txBody>
      </p:sp>
      <p:pic>
        <p:nvPicPr>
          <p:cNvPr id="5" name="Picture 4">
            <a:extLst>
              <a:ext uri="{FF2B5EF4-FFF2-40B4-BE49-F238E27FC236}">
                <a16:creationId xmlns:a16="http://schemas.microsoft.com/office/drawing/2014/main" id="{DDB9F6C6-A986-47A0-AB7D-6651CCD55D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19377" y="1345036"/>
            <a:ext cx="4529470" cy="2996775"/>
          </a:xfrm>
          <a:prstGeom prst="rect">
            <a:avLst/>
          </a:prstGeom>
        </p:spPr>
      </p:pic>
    </p:spTree>
    <p:extLst>
      <p:ext uri="{BB962C8B-B14F-4D97-AF65-F5344CB8AC3E}">
        <p14:creationId xmlns:p14="http://schemas.microsoft.com/office/powerpoint/2010/main" val="2348326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45D6-E436-44ED-8A78-4EF94D274571}"/>
              </a:ext>
            </a:extLst>
          </p:cNvPr>
          <p:cNvSpPr>
            <a:spLocks noGrp="1"/>
          </p:cNvSpPr>
          <p:nvPr>
            <p:ph type="title"/>
          </p:nvPr>
        </p:nvSpPr>
        <p:spPr>
          <a:xfrm>
            <a:off x="839788" y="620601"/>
            <a:ext cx="3932237" cy="739569"/>
          </a:xfrm>
        </p:spPr>
        <p:txBody>
          <a:bodyPr>
            <a:normAutofit fontScale="90000"/>
          </a:bodyPr>
          <a:lstStyle/>
          <a:p>
            <a:pPr algn="ctr"/>
            <a:r>
              <a:rPr lang="en-GB" sz="4800" b="1" dirty="0"/>
              <a:t>Habitat</a:t>
            </a:r>
          </a:p>
        </p:txBody>
      </p:sp>
      <p:sp>
        <p:nvSpPr>
          <p:cNvPr id="3" name="Content Placeholder 2">
            <a:extLst>
              <a:ext uri="{FF2B5EF4-FFF2-40B4-BE49-F238E27FC236}">
                <a16:creationId xmlns:a16="http://schemas.microsoft.com/office/drawing/2014/main" id="{3C24D127-3F1D-4FC6-A560-78EA4851396D}"/>
              </a:ext>
            </a:extLst>
          </p:cNvPr>
          <p:cNvSpPr>
            <a:spLocks noGrp="1"/>
          </p:cNvSpPr>
          <p:nvPr>
            <p:ph idx="1"/>
          </p:nvPr>
        </p:nvSpPr>
        <p:spPr/>
        <p:txBody>
          <a:bodyPr/>
          <a:lstStyle/>
          <a:p>
            <a:endParaRPr lang="en-GB" dirty="0"/>
          </a:p>
        </p:txBody>
      </p:sp>
      <p:sp>
        <p:nvSpPr>
          <p:cNvPr id="4" name="Text Placeholder 3">
            <a:extLst>
              <a:ext uri="{FF2B5EF4-FFF2-40B4-BE49-F238E27FC236}">
                <a16:creationId xmlns:a16="http://schemas.microsoft.com/office/drawing/2014/main" id="{CCFBBBE0-6313-4141-B694-55C4902408A7}"/>
              </a:ext>
            </a:extLst>
          </p:cNvPr>
          <p:cNvSpPr>
            <a:spLocks noGrp="1"/>
          </p:cNvSpPr>
          <p:nvPr>
            <p:ph type="body" sz="half" idx="2"/>
          </p:nvPr>
        </p:nvSpPr>
        <p:spPr>
          <a:xfrm>
            <a:off x="611188" y="1588163"/>
            <a:ext cx="3932237" cy="4649235"/>
          </a:xfrm>
        </p:spPr>
        <p:txBody>
          <a:bodyPr>
            <a:normAutofit lnSpcReduction="10000"/>
          </a:bodyPr>
          <a:lstStyle/>
          <a:p>
            <a:r>
              <a:rPr lang="en-GB" sz="2800" dirty="0"/>
              <a:t>Tarantulas live primarily in the </a:t>
            </a:r>
            <a:r>
              <a:rPr lang="en-GB" sz="2800" b="1" dirty="0"/>
              <a:t>tropical, subtropical, and desert areas of the world</a:t>
            </a:r>
            <a:r>
              <a:rPr lang="en-GB" sz="2800" dirty="0"/>
              <a:t>, with the majority found in South America. In the United States, tarantulas are found in southwestern states. Despite their fearsome appearance, tarantulas are not threatening to humans</a:t>
            </a:r>
          </a:p>
          <a:p>
            <a:endParaRPr lang="en-GB" dirty="0"/>
          </a:p>
        </p:txBody>
      </p:sp>
      <p:pic>
        <p:nvPicPr>
          <p:cNvPr id="2050" name="Picture 2" descr="Image result for what are tarantula spiders">
            <a:extLst>
              <a:ext uri="{FF2B5EF4-FFF2-40B4-BE49-F238E27FC236}">
                <a16:creationId xmlns:a16="http://schemas.microsoft.com/office/drawing/2014/main" id="{329376FC-CBE1-42B2-8FBC-F9E18040E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765811"/>
            <a:ext cx="6169024" cy="536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908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810D-F1B6-4BEC-8939-D60D44EC4F1C}"/>
              </a:ext>
            </a:extLst>
          </p:cNvPr>
          <p:cNvSpPr>
            <a:spLocks noGrp="1"/>
          </p:cNvSpPr>
          <p:nvPr>
            <p:ph type="title"/>
          </p:nvPr>
        </p:nvSpPr>
        <p:spPr>
          <a:xfrm>
            <a:off x="960120" y="685800"/>
            <a:ext cx="3811905" cy="1085850"/>
          </a:xfrm>
        </p:spPr>
        <p:txBody>
          <a:bodyPr/>
          <a:lstStyle/>
          <a:p>
            <a:r>
              <a:rPr lang="en-GB" b="1" dirty="0"/>
              <a:t>What they eat !</a:t>
            </a:r>
            <a:br>
              <a:rPr lang="en-GB" b="1" dirty="0"/>
            </a:br>
            <a:endParaRPr lang="en-GB" b="1" dirty="0"/>
          </a:p>
        </p:txBody>
      </p:sp>
      <p:sp>
        <p:nvSpPr>
          <p:cNvPr id="4" name="Text Placeholder 3">
            <a:extLst>
              <a:ext uri="{FF2B5EF4-FFF2-40B4-BE49-F238E27FC236}">
                <a16:creationId xmlns:a16="http://schemas.microsoft.com/office/drawing/2014/main" id="{8EEE6199-806A-4AD6-AB28-53C25BC412C2}"/>
              </a:ext>
            </a:extLst>
          </p:cNvPr>
          <p:cNvSpPr>
            <a:spLocks noGrp="1"/>
          </p:cNvSpPr>
          <p:nvPr>
            <p:ph type="body" sz="half" idx="2"/>
          </p:nvPr>
        </p:nvSpPr>
        <p:spPr>
          <a:xfrm>
            <a:off x="839788" y="1394460"/>
            <a:ext cx="3932237" cy="4949190"/>
          </a:xfrm>
        </p:spPr>
        <p:txBody>
          <a:bodyPr>
            <a:normAutofit lnSpcReduction="10000"/>
          </a:bodyPr>
          <a:lstStyle/>
          <a:p>
            <a:r>
              <a:rPr lang="en-GB" sz="2200" dirty="0"/>
              <a:t>Tarantulas are opportunistic carnivores, meaning that in the wild they can be observed eating a variety of different animals. They aren’t picky, and if they’re hungry, they’ll happily devour any creature that they come across.</a:t>
            </a:r>
          </a:p>
          <a:p>
            <a:r>
              <a:rPr lang="en-GB" sz="2200" dirty="0"/>
              <a:t>Smaller tarantulas, especially </a:t>
            </a:r>
            <a:r>
              <a:rPr lang="en-GB" sz="2200" dirty="0">
                <a:hlinkClick r:id="rId3"/>
              </a:rPr>
              <a:t>dwarf species</a:t>
            </a:r>
            <a:r>
              <a:rPr lang="en-GB" sz="2200" dirty="0"/>
              <a:t>, primarily feed on insects such as crickets, roaches, beetles, caterpillars, grasshoppers, cicadas, and other spiders. These smaller species do take on larger prey, but doing so could pose a threat, so it isn’t very common</a:t>
            </a:r>
          </a:p>
          <a:p>
            <a:endParaRPr lang="en-GB" dirty="0"/>
          </a:p>
        </p:txBody>
      </p:sp>
      <p:pic>
        <p:nvPicPr>
          <p:cNvPr id="3074" name="Picture 2">
            <a:extLst>
              <a:ext uri="{FF2B5EF4-FFF2-40B4-BE49-F238E27FC236}">
                <a16:creationId xmlns:a16="http://schemas.microsoft.com/office/drawing/2014/main" id="{5B0253AA-F5C9-4363-BFDD-49FE8825D03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4960" y="685800"/>
            <a:ext cx="57969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22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0EE2-9C49-46BF-92DD-EADD070A5D9B}"/>
              </a:ext>
            </a:extLst>
          </p:cNvPr>
          <p:cNvSpPr>
            <a:spLocks noGrp="1"/>
          </p:cNvSpPr>
          <p:nvPr>
            <p:ph type="ctrTitle"/>
          </p:nvPr>
        </p:nvSpPr>
        <p:spPr>
          <a:xfrm>
            <a:off x="1615440" y="388620"/>
            <a:ext cx="7631430" cy="857250"/>
          </a:xfrm>
        </p:spPr>
        <p:txBody>
          <a:bodyPr>
            <a:normAutofit fontScale="90000"/>
          </a:bodyPr>
          <a:lstStyle/>
          <a:p>
            <a:pPr algn="l"/>
            <a:br>
              <a:rPr lang="en-GB" dirty="0"/>
            </a:br>
            <a:r>
              <a:rPr lang="en-GB" b="1" dirty="0"/>
              <a:t>Red-Rump Tarantulas</a:t>
            </a:r>
            <a:endParaRPr lang="en-GB" dirty="0"/>
          </a:p>
        </p:txBody>
      </p:sp>
      <p:sp>
        <p:nvSpPr>
          <p:cNvPr id="3" name="Subtitle 2">
            <a:extLst>
              <a:ext uri="{FF2B5EF4-FFF2-40B4-BE49-F238E27FC236}">
                <a16:creationId xmlns:a16="http://schemas.microsoft.com/office/drawing/2014/main" id="{B21D4105-9193-4425-BB7F-43FB5FA25A8C}"/>
              </a:ext>
            </a:extLst>
          </p:cNvPr>
          <p:cNvSpPr>
            <a:spLocks noGrp="1"/>
          </p:cNvSpPr>
          <p:nvPr>
            <p:ph type="subTitle" idx="1"/>
          </p:nvPr>
        </p:nvSpPr>
        <p:spPr>
          <a:xfrm>
            <a:off x="1524000" y="1383030"/>
            <a:ext cx="9144000" cy="5234940"/>
          </a:xfrm>
        </p:spPr>
        <p:txBody>
          <a:bodyPr>
            <a:noAutofit/>
          </a:bodyPr>
          <a:lstStyle/>
          <a:p>
            <a:r>
              <a:rPr lang="en-GB" sz="1800" dirty="0"/>
              <a:t>Red-Rump Tarantulas are 4 or 5 inches across (including their legs) but some females can get as large as 6 inches. The males are smaller than the females. Sometimes the female spiders eat their boyfriends -- yikes! </a:t>
            </a:r>
          </a:p>
          <a:p>
            <a:r>
              <a:rPr lang="en-GB" sz="1800" dirty="0"/>
              <a:t>When they are young, the </a:t>
            </a:r>
            <a:r>
              <a:rPr lang="en-GB" sz="1800" dirty="0" err="1"/>
              <a:t>spiderlings</a:t>
            </a:r>
            <a:r>
              <a:rPr lang="en-GB" sz="1800" dirty="0"/>
              <a:t> are brown. Once they are adults the males and females get red hairs on their abdomen (which is why they are called "red-rump" tarantulas). They look quite similar but the males are a little bit brighter red and the females are a bit larger. </a:t>
            </a:r>
          </a:p>
          <a:p>
            <a:r>
              <a:rPr lang="en-GB" sz="1800" dirty="0"/>
              <a:t>Red-Rump Tarantulas sleep in their burrows during the day and then, at night, come out to hunt. They pounce on their prey and quickly pierce them with venomous fangs like ice-picks. They inject digestive juices into their prey that (quite quickly) turns them into a sort of soup that the spider slurps up. </a:t>
            </a:r>
          </a:p>
          <a:p>
            <a:r>
              <a:rPr lang="en-GB" sz="1800" dirty="0"/>
              <a:t>When feeling threatened, the Red-Rump Tarantula rears up, raising its front legs to show off their threatening fangs. If this doesn't scare off an enemy, the next line of </a:t>
            </a:r>
            <a:r>
              <a:rPr lang="en-GB" sz="1800" dirty="0" err="1"/>
              <a:t>defense</a:t>
            </a:r>
            <a:r>
              <a:rPr lang="en-GB" sz="1800" dirty="0"/>
              <a:t> the tarantula uses is to flick itchy little hairs at the enemy using their legs. These hairs are called "</a:t>
            </a:r>
            <a:r>
              <a:rPr lang="en-GB" sz="1800" dirty="0" err="1"/>
              <a:t>urticating</a:t>
            </a:r>
            <a:r>
              <a:rPr lang="en-GB" sz="1800" dirty="0"/>
              <a:t> hairs" and grow on the tarantula's abdomen. It's very similar to what a porcupine does with its quills. The </a:t>
            </a:r>
            <a:r>
              <a:rPr lang="en-GB" sz="1800" dirty="0" err="1"/>
              <a:t>urticating</a:t>
            </a:r>
            <a:r>
              <a:rPr lang="en-GB" sz="1800" dirty="0"/>
              <a:t> hairs have a hook at the end that itches and irritates the skin and possibly eyes of the enemy. Over time, these hairs can even work themselves deeper into soft flesh.</a:t>
            </a:r>
          </a:p>
          <a:p>
            <a:r>
              <a:rPr lang="en-GB" sz="1800" dirty="0"/>
              <a:t>One of the most fascinating things about red-rump tarantulas is that they live for so long -- a female can live for nearly 20 years. The male's life-span is closer to 5 years (if he doesn't get eaten by one of the females before then!)</a:t>
            </a:r>
          </a:p>
        </p:txBody>
      </p:sp>
      <p:pic>
        <p:nvPicPr>
          <p:cNvPr id="4098" name="Picture 2">
            <a:extLst>
              <a:ext uri="{FF2B5EF4-FFF2-40B4-BE49-F238E27FC236}">
                <a16:creationId xmlns:a16="http://schemas.microsoft.com/office/drawing/2014/main" id="{7EB89EE7-1C64-451E-937C-07DB966AA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420" y="137160"/>
            <a:ext cx="4078605" cy="110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50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8484-A14F-4FF6-ADE4-216791B4F570}"/>
              </a:ext>
            </a:extLst>
          </p:cNvPr>
          <p:cNvSpPr>
            <a:spLocks noGrp="1"/>
          </p:cNvSpPr>
          <p:nvPr>
            <p:ph type="title"/>
          </p:nvPr>
        </p:nvSpPr>
        <p:spPr>
          <a:xfrm>
            <a:off x="514350" y="187325"/>
            <a:ext cx="4254499" cy="1149985"/>
          </a:xfrm>
        </p:spPr>
        <p:txBody>
          <a:bodyPr/>
          <a:lstStyle/>
          <a:p>
            <a:r>
              <a:rPr lang="en-GB" b="1" dirty="0"/>
              <a:t>Known facts about tarantulas</a:t>
            </a:r>
          </a:p>
        </p:txBody>
      </p:sp>
      <p:pic>
        <p:nvPicPr>
          <p:cNvPr id="8" name="Picture Placeholder 7">
            <a:extLst>
              <a:ext uri="{FF2B5EF4-FFF2-40B4-BE49-F238E27FC236}">
                <a16:creationId xmlns:a16="http://schemas.microsoft.com/office/drawing/2014/main" id="{D620CB99-5D49-47B9-912A-1E137716BC5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5065713" y="388620"/>
            <a:ext cx="6611938" cy="6080759"/>
          </a:xfrm>
        </p:spPr>
      </p:pic>
      <p:sp>
        <p:nvSpPr>
          <p:cNvPr id="4" name="Text Placeholder 3">
            <a:extLst>
              <a:ext uri="{FF2B5EF4-FFF2-40B4-BE49-F238E27FC236}">
                <a16:creationId xmlns:a16="http://schemas.microsoft.com/office/drawing/2014/main" id="{CAE6E231-2B0B-4C49-868A-7997EE056EA1}"/>
              </a:ext>
            </a:extLst>
          </p:cNvPr>
          <p:cNvSpPr>
            <a:spLocks noGrp="1"/>
          </p:cNvSpPr>
          <p:nvPr>
            <p:ph type="body" sz="half" idx="2"/>
          </p:nvPr>
        </p:nvSpPr>
        <p:spPr>
          <a:xfrm>
            <a:off x="396242" y="1485899"/>
            <a:ext cx="4375784" cy="4983480"/>
          </a:xfrm>
        </p:spPr>
        <p:txBody>
          <a:bodyPr>
            <a:noAutofit/>
          </a:bodyPr>
          <a:lstStyle/>
          <a:p>
            <a:r>
              <a:rPr lang="en-GB" sz="1900" dirty="0"/>
              <a:t>Tarantulas comprise a group of large and often ″hairy″ spiders belonging to the family Theraphosidae. Currently, about 1,000 species have been identified. The term tarantula is usually used to describe members of the family Theraphosidae, although many other members of the same infraorder are commonly referred to as "tarantulas" or "false tarantula. Tarantulas comprise a group of large and often ″hairy″ spiders belonging to the family Theraphosidae. Currently, about 1,000 species have been identified. The term tarantula is usually used to describe members of the family Theraphosidae, although many other members of the same infraorder are commonly referred to as "tarantulas" or "false tarantula</a:t>
            </a:r>
          </a:p>
        </p:txBody>
      </p:sp>
      <p:sp>
        <p:nvSpPr>
          <p:cNvPr id="5" name="Picture Placeholder 2">
            <a:extLst>
              <a:ext uri="{FF2B5EF4-FFF2-40B4-BE49-F238E27FC236}">
                <a16:creationId xmlns:a16="http://schemas.microsoft.com/office/drawing/2014/main" id="{C4D84B7E-171E-4056-84EC-CBE6B010D52D}"/>
              </a:ext>
            </a:extLst>
          </p:cNvPr>
          <p:cNvSpPr txBox="1">
            <a:spLocks/>
          </p:cNvSpPr>
          <p:nvPr/>
        </p:nvSpPr>
        <p:spPr>
          <a:xfrm>
            <a:off x="5335588" y="1139825"/>
            <a:ext cx="6172200" cy="4873625"/>
          </a:xfrm>
          <a:prstGeom prst="rect">
            <a:avLst/>
          </a:prstGeom>
        </p:spPr>
      </p:sp>
    </p:spTree>
    <p:extLst>
      <p:ext uri="{BB962C8B-B14F-4D97-AF65-F5344CB8AC3E}">
        <p14:creationId xmlns:p14="http://schemas.microsoft.com/office/powerpoint/2010/main" val="1956101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F416-1DB9-4384-9D6B-DF86B35B4B13}"/>
              </a:ext>
            </a:extLst>
          </p:cNvPr>
          <p:cNvSpPr>
            <a:spLocks noGrp="1"/>
          </p:cNvSpPr>
          <p:nvPr>
            <p:ph type="title"/>
          </p:nvPr>
        </p:nvSpPr>
        <p:spPr>
          <a:xfrm>
            <a:off x="839788" y="502920"/>
            <a:ext cx="3932237" cy="494030"/>
          </a:xfrm>
        </p:spPr>
        <p:txBody>
          <a:bodyPr>
            <a:normAutofit fontScale="90000"/>
          </a:bodyPr>
          <a:lstStyle/>
          <a:p>
            <a:r>
              <a:rPr lang="en-GB" sz="3400" dirty="0">
                <a:latin typeface="Tahoma" panose="020B0604030504040204" pitchFamily="34" charset="0"/>
                <a:ea typeface="Tahoma" panose="020B0604030504040204" pitchFamily="34" charset="0"/>
                <a:cs typeface="Tahoma" panose="020B0604030504040204" pitchFamily="34" charset="0"/>
              </a:rPr>
              <a:t>FUN FACTS</a:t>
            </a:r>
          </a:p>
        </p:txBody>
      </p:sp>
      <p:sp>
        <p:nvSpPr>
          <p:cNvPr id="3" name="Picture Placeholder 2">
            <a:extLst>
              <a:ext uri="{FF2B5EF4-FFF2-40B4-BE49-F238E27FC236}">
                <a16:creationId xmlns:a16="http://schemas.microsoft.com/office/drawing/2014/main" id="{EAFC601C-DC9E-433E-8973-257DD0625BB9}"/>
              </a:ext>
            </a:extLst>
          </p:cNvPr>
          <p:cNvSpPr>
            <a:spLocks noGrp="1"/>
          </p:cNvSpPr>
          <p:nvPr>
            <p:ph type="pic" idx="1"/>
          </p:nvPr>
        </p:nvSpPr>
        <p:spPr/>
      </p:sp>
      <p:sp>
        <p:nvSpPr>
          <p:cNvPr id="4" name="Text Placeholder 3">
            <a:extLst>
              <a:ext uri="{FF2B5EF4-FFF2-40B4-BE49-F238E27FC236}">
                <a16:creationId xmlns:a16="http://schemas.microsoft.com/office/drawing/2014/main" id="{DEA8B721-E63E-4600-A6CF-2E8A8EE8FC66}"/>
              </a:ext>
            </a:extLst>
          </p:cNvPr>
          <p:cNvSpPr>
            <a:spLocks noGrp="1"/>
          </p:cNvSpPr>
          <p:nvPr>
            <p:ph type="body" sz="half" idx="2"/>
          </p:nvPr>
        </p:nvSpPr>
        <p:spPr>
          <a:xfrm>
            <a:off x="560070" y="996950"/>
            <a:ext cx="4208779" cy="5511164"/>
          </a:xfrm>
        </p:spPr>
        <p:txBody>
          <a:bodyPr>
            <a:normAutofit fontScale="62500" lnSpcReduction="20000"/>
          </a:bodyPr>
          <a:lstStyle/>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Spiders are arachnids, not insects.</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Other members of the arachnid family include scorpions, mites, ticks and harvestmen.</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Spiders have 8 legs while insects have 6.</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Spiders are found on every continent of the world except Antarctica.</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Most spiders make silk which they use to create spider webs and capture prey.</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Most spiders are harmless to humans but a few spider species, such as the black widow, can bite humans and inject venom. Deaths from spider bites are rare however.</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An abnormal fear of spiders is called ‘arachnophobia’.</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Tarantulas are large and often hairy spiders, the biggest species have been known to kill mice, lizards and birds.</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Most tarantula species pose no threat to humans.</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The largest specie of tarantula is the Goliath </a:t>
            </a:r>
            <a:r>
              <a:rPr lang="en-GB" sz="2600" b="1" dirty="0" err="1">
                <a:latin typeface="+mj-lt"/>
                <a:ea typeface="Tahoma" panose="020B0604030504040204" pitchFamily="34" charset="0"/>
                <a:cs typeface="Tahoma" panose="020B0604030504040204" pitchFamily="34" charset="0"/>
              </a:rPr>
              <a:t>Birdeater</a:t>
            </a:r>
            <a:r>
              <a:rPr lang="en-GB" sz="2600" b="1" dirty="0">
                <a:latin typeface="+mj-lt"/>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en-GB" sz="2600" b="1" dirty="0">
                <a:latin typeface="+mj-lt"/>
                <a:ea typeface="Tahoma" panose="020B0604030504040204" pitchFamily="34" charset="0"/>
                <a:cs typeface="Tahoma" panose="020B0604030504040204" pitchFamily="34" charset="0"/>
              </a:rPr>
              <a:t>Giant Huntsman spiders have leg-spans of around 30cm (12 in).</a:t>
            </a:r>
          </a:p>
          <a:p>
            <a:endParaRPr lang="en-GB" dirty="0"/>
          </a:p>
        </p:txBody>
      </p:sp>
      <p:pic>
        <p:nvPicPr>
          <p:cNvPr id="5122" name="Picture 2" descr="Spider facts">
            <a:extLst>
              <a:ext uri="{FF2B5EF4-FFF2-40B4-BE49-F238E27FC236}">
                <a16:creationId xmlns:a16="http://schemas.microsoft.com/office/drawing/2014/main" id="{8AC261EC-966D-4E60-A134-19CAAC472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65" y="987424"/>
            <a:ext cx="6172200" cy="487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69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click.wav"/>
          </p:stSnd>
        </p:sndAc>
      </p:transition>
    </mc:Choice>
    <mc:Fallback>
      <p:transition spd="slow">
        <p:fade/>
        <p:sndAc>
          <p:stSnd>
            <p:snd r:embed="rId2" name="click.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824688B3FDC64DB070327E93FBAFF2" ma:contentTypeVersion="12" ma:contentTypeDescription="Create a new document." ma:contentTypeScope="" ma:versionID="744a02d9c781f61374630dca7c19720f">
  <xsd:schema xmlns:xsd="http://www.w3.org/2001/XMLSchema" xmlns:xs="http://www.w3.org/2001/XMLSchema" xmlns:p="http://schemas.microsoft.com/office/2006/metadata/properties" xmlns:ns2="6aedeed3-9da4-4111-b130-d7e8d7f163f3" xmlns:ns3="f7eb592e-d756-4bd8-bdf0-6dff9f12977c" targetNamespace="http://schemas.microsoft.com/office/2006/metadata/properties" ma:root="true" ma:fieldsID="c954ede1061f059b2bdba8eebc5c9be8" ns2:_="" ns3:_="">
    <xsd:import namespace="6aedeed3-9da4-4111-b130-d7e8d7f163f3"/>
    <xsd:import namespace="f7eb592e-d756-4bd8-bdf0-6dff9f12977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deed3-9da4-4111-b130-d7e8d7f163f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eb592e-d756-4bd8-bdf0-6dff9f1297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6aedeed3-9da4-4111-b130-d7e8d7f163f3">97a9cb2a-1aaa-4cbb-b762-326d983ec8ac</ReferenceId>
  </documentManagement>
</p:properties>
</file>

<file path=customXml/itemProps1.xml><?xml version="1.0" encoding="utf-8"?>
<ds:datastoreItem xmlns:ds="http://schemas.openxmlformats.org/officeDocument/2006/customXml" ds:itemID="{FD312C78-2B5B-40C4-9517-E9B2DFC9ED99}"/>
</file>

<file path=customXml/itemProps2.xml><?xml version="1.0" encoding="utf-8"?>
<ds:datastoreItem xmlns:ds="http://schemas.openxmlformats.org/officeDocument/2006/customXml" ds:itemID="{E478062E-DFF4-4946-A584-5F11DC4292CA}"/>
</file>

<file path=customXml/itemProps3.xml><?xml version="1.0" encoding="utf-8"?>
<ds:datastoreItem xmlns:ds="http://schemas.openxmlformats.org/officeDocument/2006/customXml" ds:itemID="{AA9BE2DC-B846-4578-B9CE-89BED919D96D}"/>
</file>

<file path=docProps/app.xml><?xml version="1.0" encoding="utf-8"?>
<Properties xmlns="http://schemas.openxmlformats.org/officeDocument/2006/extended-properties" xmlns:vt="http://schemas.openxmlformats.org/officeDocument/2006/docPropsVTypes">
  <TotalTime>134</TotalTime>
  <Words>818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Tahoma</vt:lpstr>
      <vt:lpstr>Office Theme</vt:lpstr>
      <vt:lpstr>PowerPoint Presentation</vt:lpstr>
      <vt:lpstr>What are Tarantulas</vt:lpstr>
      <vt:lpstr>Habitat</vt:lpstr>
      <vt:lpstr>What they eat ! </vt:lpstr>
      <vt:lpstr> Red-Rump Tarantulas</vt:lpstr>
      <vt:lpstr>Known facts about tarantulas</vt:lpstr>
      <vt:lpstr>FUN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Graham</dc:creator>
  <cp:lastModifiedBy>Carl Graham</cp:lastModifiedBy>
  <cp:revision>29</cp:revision>
  <dcterms:created xsi:type="dcterms:W3CDTF">2020-05-05T10:12:27Z</dcterms:created>
  <dcterms:modified xsi:type="dcterms:W3CDTF">2020-05-05T12:27:16Z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0x010100F4824688B3FDC64DB070327E93FBAFF2</vt:lpwstr>
  </property>
</Properties>
</file>