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p:restoredTop sz="94710"/>
  </p:normalViewPr>
  <p:slideViewPr>
    <p:cSldViewPr snapToGrid="0" snapToObjects="1">
      <p:cViewPr>
        <p:scale>
          <a:sx n="79" d="100"/>
          <a:sy n="79" d="100"/>
        </p:scale>
        <p:origin x="1512" y="1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2" Type="http://schemas.openxmlformats.org/officeDocument/2006/relationships/hyperlink" Target="http://www.history.com/topics/titanic" TargetMode="External"/><Relationship Id="rId1" Type="http://schemas.openxmlformats.org/officeDocument/2006/relationships/hyperlink" Target="https://www.history.com/this-day-in-history/titanic-sink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2" Type="http://schemas.openxmlformats.org/officeDocument/2006/relationships/hyperlink" Target="http://www.history.com/topics/titanic" TargetMode="External"/><Relationship Id="rId1" Type="http://schemas.openxmlformats.org/officeDocument/2006/relationships/hyperlink" Target="https://www.history.com/this-day-in-history/titanic-sink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31B91-3734-4954-AA48-982A3FFCDB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00788F-4A22-4611-A22F-8686B4E693AE}">
      <dgm:prSet/>
      <dgm:spPr/>
      <dgm:t>
        <a:bodyPr/>
        <a:lstStyle/>
        <a:p>
          <a:r>
            <a:rPr lang="en-GB" b="1" dirty="0"/>
            <a:t>Built in Belfast Ireland, the Titanic took approximately 3 years to complete.</a:t>
          </a:r>
          <a:r>
            <a:rPr lang="en-GB" dirty="0"/>
            <a:t> Construction began in 1909, and the ship was completed in 1912, the same year as her maiden voyage. </a:t>
          </a:r>
          <a:endParaRPr lang="en-US" dirty="0"/>
        </a:p>
      </dgm:t>
    </dgm:pt>
    <dgm:pt modelId="{D5B3983D-E3E5-43E0-B120-A5350E7EAD74}" type="parTrans" cxnId="{674A0B28-DCAD-4746-A581-13C26A0DF6EA}">
      <dgm:prSet/>
      <dgm:spPr/>
      <dgm:t>
        <a:bodyPr/>
        <a:lstStyle/>
        <a:p>
          <a:endParaRPr lang="en-US"/>
        </a:p>
      </dgm:t>
    </dgm:pt>
    <dgm:pt modelId="{FDF4192E-977D-45D8-97D4-151D77BEAD1E}" type="sibTrans" cxnId="{674A0B28-DCAD-4746-A581-13C26A0DF6EA}">
      <dgm:prSet/>
      <dgm:spPr/>
      <dgm:t>
        <a:bodyPr/>
        <a:lstStyle/>
        <a:p>
          <a:endParaRPr lang="en-US"/>
        </a:p>
      </dgm:t>
    </dgm:pt>
    <dgm:pt modelId="{6D267C2F-132A-4F93-B030-AF753E07CC80}">
      <dgm:prSet/>
      <dgm:spPr/>
      <dgm:t>
        <a:bodyPr/>
        <a:lstStyle/>
        <a:p>
          <a:r>
            <a:rPr lang="en-GB"/>
            <a:t>At nearly 900 feet in length and weighing over 46,000 tons, the Titanic was the largest ship at sea in 1912. The luxury passenger ship began her tragic maiden voyage to New York from the UK on April 10, 1912. On April 14 of the same year, the Titanic struck an iceberg and sank within 3 hours of the accident. Of the 2,223 people aboard the ship, 1,517 were lost. The RMS Carpathia, replying to a distress call from the Titanic, rescued 706 passengers and crew. While some artifacts have been recovered, the Titanic still lies at the bottom of the Atlantic Ocean.</a:t>
          </a:r>
          <a:endParaRPr lang="en-US"/>
        </a:p>
      </dgm:t>
    </dgm:pt>
    <dgm:pt modelId="{9A0D6B62-95A3-48FE-9BE2-AC592E525976}" type="parTrans" cxnId="{217983D7-6AEF-4D55-8BC5-4972434EB951}">
      <dgm:prSet/>
      <dgm:spPr/>
      <dgm:t>
        <a:bodyPr/>
        <a:lstStyle/>
        <a:p>
          <a:endParaRPr lang="en-US"/>
        </a:p>
      </dgm:t>
    </dgm:pt>
    <dgm:pt modelId="{4D1F36F3-67F9-4AB9-890B-58B8B4900DF7}" type="sibTrans" cxnId="{217983D7-6AEF-4D55-8BC5-4972434EB951}">
      <dgm:prSet/>
      <dgm:spPr/>
      <dgm:t>
        <a:bodyPr/>
        <a:lstStyle/>
        <a:p>
          <a:endParaRPr lang="en-US"/>
        </a:p>
      </dgm:t>
    </dgm:pt>
    <dgm:pt modelId="{599C85A2-1DD4-4562-89CC-18F8030D1AED}" type="pres">
      <dgm:prSet presAssocID="{ADB31B91-3734-4954-AA48-982A3FFCDB09}" presName="root" presStyleCnt="0">
        <dgm:presLayoutVars>
          <dgm:dir/>
          <dgm:resizeHandles val="exact"/>
        </dgm:presLayoutVars>
      </dgm:prSet>
      <dgm:spPr/>
    </dgm:pt>
    <dgm:pt modelId="{8CDF6DAA-68E4-4B64-B572-62E2E7111A54}" type="pres">
      <dgm:prSet presAssocID="{2200788F-4A22-4611-A22F-8686B4E693AE}" presName="compNode" presStyleCnt="0"/>
      <dgm:spPr/>
    </dgm:pt>
    <dgm:pt modelId="{E08D65A8-1616-460E-AE6A-76542F1EB2E8}" type="pres">
      <dgm:prSet presAssocID="{2200788F-4A22-4611-A22F-8686B4E693AE}" presName="bgRect" presStyleLbl="bgShp" presStyleIdx="0" presStyleCnt="2"/>
      <dgm:spPr/>
    </dgm:pt>
    <dgm:pt modelId="{59D555E6-B5AA-4EC1-93F5-DBA642F55E84}" type="pres">
      <dgm:prSet presAssocID="{2200788F-4A22-4611-A22F-8686B4E693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ilboat"/>
        </a:ext>
      </dgm:extLst>
    </dgm:pt>
    <dgm:pt modelId="{06963DB4-D625-4726-8F23-B0A76E172116}" type="pres">
      <dgm:prSet presAssocID="{2200788F-4A22-4611-A22F-8686B4E693AE}" presName="spaceRect" presStyleCnt="0"/>
      <dgm:spPr/>
    </dgm:pt>
    <dgm:pt modelId="{B76D6CEC-4126-4F20-B708-675AFE774825}" type="pres">
      <dgm:prSet presAssocID="{2200788F-4A22-4611-A22F-8686B4E693AE}" presName="parTx" presStyleLbl="revTx" presStyleIdx="0" presStyleCnt="2">
        <dgm:presLayoutVars>
          <dgm:chMax val="0"/>
          <dgm:chPref val="0"/>
        </dgm:presLayoutVars>
      </dgm:prSet>
      <dgm:spPr/>
    </dgm:pt>
    <dgm:pt modelId="{905C85B1-728F-4414-A727-5372BED4D188}" type="pres">
      <dgm:prSet presAssocID="{FDF4192E-977D-45D8-97D4-151D77BEAD1E}" presName="sibTrans" presStyleCnt="0"/>
      <dgm:spPr/>
    </dgm:pt>
    <dgm:pt modelId="{5881A8CC-4C54-47A8-A7BF-6A400676F1E3}" type="pres">
      <dgm:prSet presAssocID="{6D267C2F-132A-4F93-B030-AF753E07CC80}" presName="compNode" presStyleCnt="0"/>
      <dgm:spPr/>
    </dgm:pt>
    <dgm:pt modelId="{DC49737F-246E-44FF-A59F-085DBE53E6A9}" type="pres">
      <dgm:prSet presAssocID="{6D267C2F-132A-4F93-B030-AF753E07CC80}" presName="bgRect" presStyleLbl="bgShp" presStyleIdx="1" presStyleCnt="2"/>
      <dgm:spPr/>
    </dgm:pt>
    <dgm:pt modelId="{6CE09ABC-6DD9-441C-90FE-47CDCFEA8712}" type="pres">
      <dgm:prSet presAssocID="{6D267C2F-132A-4F93-B030-AF753E07CC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house scene"/>
        </a:ext>
      </dgm:extLst>
    </dgm:pt>
    <dgm:pt modelId="{0A2ABADA-81C4-4AE7-8A4A-62EB5096F893}" type="pres">
      <dgm:prSet presAssocID="{6D267C2F-132A-4F93-B030-AF753E07CC80}" presName="spaceRect" presStyleCnt="0"/>
      <dgm:spPr/>
    </dgm:pt>
    <dgm:pt modelId="{82A6469F-43FF-40E2-BCDC-6720EC5289AE}" type="pres">
      <dgm:prSet presAssocID="{6D267C2F-132A-4F93-B030-AF753E07CC80}" presName="parTx" presStyleLbl="revTx" presStyleIdx="1" presStyleCnt="2">
        <dgm:presLayoutVars>
          <dgm:chMax val="0"/>
          <dgm:chPref val="0"/>
        </dgm:presLayoutVars>
      </dgm:prSet>
      <dgm:spPr/>
    </dgm:pt>
  </dgm:ptLst>
  <dgm:cxnLst>
    <dgm:cxn modelId="{E11F2210-5F0A-4E1E-80E0-1C5D88484488}" type="presOf" srcId="{ADB31B91-3734-4954-AA48-982A3FFCDB09}" destId="{599C85A2-1DD4-4562-89CC-18F8030D1AED}" srcOrd="0" destOrd="0" presId="urn:microsoft.com/office/officeart/2018/2/layout/IconVerticalSolidList"/>
    <dgm:cxn modelId="{674A0B28-DCAD-4746-A581-13C26A0DF6EA}" srcId="{ADB31B91-3734-4954-AA48-982A3FFCDB09}" destId="{2200788F-4A22-4611-A22F-8686B4E693AE}" srcOrd="0" destOrd="0" parTransId="{D5B3983D-E3E5-43E0-B120-A5350E7EAD74}" sibTransId="{FDF4192E-977D-45D8-97D4-151D77BEAD1E}"/>
    <dgm:cxn modelId="{D0836C28-9032-410C-A411-1186714C9503}" type="presOf" srcId="{2200788F-4A22-4611-A22F-8686B4E693AE}" destId="{B76D6CEC-4126-4F20-B708-675AFE774825}" srcOrd="0" destOrd="0" presId="urn:microsoft.com/office/officeart/2018/2/layout/IconVerticalSolidList"/>
    <dgm:cxn modelId="{C9B28668-C8A4-4BD8-B62F-5B1FD8F893BE}" type="presOf" srcId="{6D267C2F-132A-4F93-B030-AF753E07CC80}" destId="{82A6469F-43FF-40E2-BCDC-6720EC5289AE}" srcOrd="0" destOrd="0" presId="urn:microsoft.com/office/officeart/2018/2/layout/IconVerticalSolidList"/>
    <dgm:cxn modelId="{217983D7-6AEF-4D55-8BC5-4972434EB951}" srcId="{ADB31B91-3734-4954-AA48-982A3FFCDB09}" destId="{6D267C2F-132A-4F93-B030-AF753E07CC80}" srcOrd="1" destOrd="0" parTransId="{9A0D6B62-95A3-48FE-9BE2-AC592E525976}" sibTransId="{4D1F36F3-67F9-4AB9-890B-58B8B4900DF7}"/>
    <dgm:cxn modelId="{FE51ACAB-102B-4056-A33D-6A61284D231A}" type="presParOf" srcId="{599C85A2-1DD4-4562-89CC-18F8030D1AED}" destId="{8CDF6DAA-68E4-4B64-B572-62E2E7111A54}" srcOrd="0" destOrd="0" presId="urn:microsoft.com/office/officeart/2018/2/layout/IconVerticalSolidList"/>
    <dgm:cxn modelId="{93CADE3D-8CB3-4E3B-AADC-2A87841D97AE}" type="presParOf" srcId="{8CDF6DAA-68E4-4B64-B572-62E2E7111A54}" destId="{E08D65A8-1616-460E-AE6A-76542F1EB2E8}" srcOrd="0" destOrd="0" presId="urn:microsoft.com/office/officeart/2018/2/layout/IconVerticalSolidList"/>
    <dgm:cxn modelId="{444A140E-5540-41BF-93C6-28BA9B44EECF}" type="presParOf" srcId="{8CDF6DAA-68E4-4B64-B572-62E2E7111A54}" destId="{59D555E6-B5AA-4EC1-93F5-DBA642F55E84}" srcOrd="1" destOrd="0" presId="urn:microsoft.com/office/officeart/2018/2/layout/IconVerticalSolidList"/>
    <dgm:cxn modelId="{C52C24BE-F9ED-4906-B548-920D0AC59086}" type="presParOf" srcId="{8CDF6DAA-68E4-4B64-B572-62E2E7111A54}" destId="{06963DB4-D625-4726-8F23-B0A76E172116}" srcOrd="2" destOrd="0" presId="urn:microsoft.com/office/officeart/2018/2/layout/IconVerticalSolidList"/>
    <dgm:cxn modelId="{F29A0041-0CC9-4715-A8B2-42A3036F5639}" type="presParOf" srcId="{8CDF6DAA-68E4-4B64-B572-62E2E7111A54}" destId="{B76D6CEC-4126-4F20-B708-675AFE774825}" srcOrd="3" destOrd="0" presId="urn:microsoft.com/office/officeart/2018/2/layout/IconVerticalSolidList"/>
    <dgm:cxn modelId="{88E04E0A-BF86-4248-866B-D6EAAC83AACB}" type="presParOf" srcId="{599C85A2-1DD4-4562-89CC-18F8030D1AED}" destId="{905C85B1-728F-4414-A727-5372BED4D188}" srcOrd="1" destOrd="0" presId="urn:microsoft.com/office/officeart/2018/2/layout/IconVerticalSolidList"/>
    <dgm:cxn modelId="{A971658E-9837-4240-842F-C67320E764FF}" type="presParOf" srcId="{599C85A2-1DD4-4562-89CC-18F8030D1AED}" destId="{5881A8CC-4C54-47A8-A7BF-6A400676F1E3}" srcOrd="2" destOrd="0" presId="urn:microsoft.com/office/officeart/2018/2/layout/IconVerticalSolidList"/>
    <dgm:cxn modelId="{B3ACA75F-264E-44ED-A63A-C167DDCA3B0D}" type="presParOf" srcId="{5881A8CC-4C54-47A8-A7BF-6A400676F1E3}" destId="{DC49737F-246E-44FF-A59F-085DBE53E6A9}" srcOrd="0" destOrd="0" presId="urn:microsoft.com/office/officeart/2018/2/layout/IconVerticalSolidList"/>
    <dgm:cxn modelId="{4021A45C-C126-4133-B8D8-F695FB4E8AE4}" type="presParOf" srcId="{5881A8CC-4C54-47A8-A7BF-6A400676F1E3}" destId="{6CE09ABC-6DD9-441C-90FE-47CDCFEA8712}" srcOrd="1" destOrd="0" presId="urn:microsoft.com/office/officeart/2018/2/layout/IconVerticalSolidList"/>
    <dgm:cxn modelId="{AD07902B-A89D-4F84-A91C-9C8EFA2981F8}" type="presParOf" srcId="{5881A8CC-4C54-47A8-A7BF-6A400676F1E3}" destId="{0A2ABADA-81C4-4AE7-8A4A-62EB5096F893}" srcOrd="2" destOrd="0" presId="urn:microsoft.com/office/officeart/2018/2/layout/IconVerticalSolidList"/>
    <dgm:cxn modelId="{419C3F0D-4EEB-47CA-A0E1-753E0A5745DC}" type="presParOf" srcId="{5881A8CC-4C54-47A8-A7BF-6A400676F1E3}" destId="{82A6469F-43FF-40E2-BCDC-6720EC5289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CA42A-D52F-4FC7-BCFE-009984C2BC0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123D73-4D8D-48FA-A65E-EA0C26DBF04C}">
      <dgm:prSet/>
      <dgm:spPr/>
      <dgm:t>
        <a:bodyPr/>
        <a:lstStyle/>
        <a:p>
          <a:r>
            <a:rPr lang="en-GB"/>
            <a:t>Seventy-three years after it </a:t>
          </a:r>
          <a:r>
            <a:rPr lang="en-GB" u="sng">
              <a:hlinkClick xmlns:r="http://schemas.openxmlformats.org/officeDocument/2006/relationships" r:id="rId1"/>
            </a:rPr>
            <a:t>sunk</a:t>
          </a:r>
          <a:r>
            <a:rPr lang="en-GB"/>
            <a:t> to the North Atlantic ocean floor, a joint U.S.-French expedition locates the wreck of the RMS </a:t>
          </a:r>
          <a:r>
            <a:rPr lang="en-GB" i="1" u="sng">
              <a:hlinkClick xmlns:r="http://schemas.openxmlformats.org/officeDocument/2006/relationships" r:id="rId2"/>
            </a:rPr>
            <a:t>Titanic</a:t>
          </a:r>
          <a:r>
            <a:rPr lang="en-GB"/>
            <a:t>. The sunken liner was about 400 miles east of Newfoundland in the North Atlantic, some 13,000 feet below the surface.</a:t>
          </a:r>
          <a:endParaRPr lang="en-US"/>
        </a:p>
      </dgm:t>
    </dgm:pt>
    <dgm:pt modelId="{BFC555BA-673D-4776-8794-C247626FB0C7}" type="parTrans" cxnId="{8F31D042-CC19-4F37-9B8B-EB1A531FF7EB}">
      <dgm:prSet/>
      <dgm:spPr/>
      <dgm:t>
        <a:bodyPr/>
        <a:lstStyle/>
        <a:p>
          <a:endParaRPr lang="en-US"/>
        </a:p>
      </dgm:t>
    </dgm:pt>
    <dgm:pt modelId="{55329571-0A04-468F-91CF-6F48A2DDB34D}" type="sibTrans" cxnId="{8F31D042-CC19-4F37-9B8B-EB1A531FF7EB}">
      <dgm:prSet/>
      <dgm:spPr/>
      <dgm:t>
        <a:bodyPr/>
        <a:lstStyle/>
        <a:p>
          <a:endParaRPr lang="en-US"/>
        </a:p>
      </dgm:t>
    </dgm:pt>
    <dgm:pt modelId="{B8A1E76C-3C71-4077-BDA8-22FAB1CD849F}">
      <dgm:prSet/>
      <dgm:spPr/>
      <dgm:t>
        <a:bodyPr/>
        <a:lstStyle/>
        <a:p>
          <a:r>
            <a:rPr lang="en-GB"/>
            <a:t>The </a:t>
          </a:r>
          <a:r>
            <a:rPr lang="en-GB" i="1"/>
            <a:t>Titanic</a:t>
          </a:r>
          <a:r>
            <a:rPr lang="en-GB"/>
            <a:t> is now routinely explored, and several thousand artifacts have been recovered. Ballard—who was celebrated as a hero after the discovery—has led several more high-profile search expeditions, including of the RMS</a:t>
          </a:r>
          <a:r>
            <a:rPr lang="en-GB" i="1"/>
            <a:t>Lusitania </a:t>
          </a:r>
          <a:r>
            <a:rPr lang="en-GB"/>
            <a:t>and the USS </a:t>
          </a:r>
          <a:r>
            <a:rPr lang="en-GB" i="1"/>
            <a:t>Yorktown. </a:t>
          </a:r>
          <a:endParaRPr lang="en-US"/>
        </a:p>
      </dgm:t>
    </dgm:pt>
    <dgm:pt modelId="{10591C3E-12A3-40DC-A687-A2CFE4FE7BB1}" type="parTrans" cxnId="{19968C79-F491-41D1-965A-2794AAF9F939}">
      <dgm:prSet/>
      <dgm:spPr/>
      <dgm:t>
        <a:bodyPr/>
        <a:lstStyle/>
        <a:p>
          <a:endParaRPr lang="en-US"/>
        </a:p>
      </dgm:t>
    </dgm:pt>
    <dgm:pt modelId="{CBC37F58-28E6-4ECA-86D2-7A2BB83FCFAE}" type="sibTrans" cxnId="{19968C79-F491-41D1-965A-2794AAF9F939}">
      <dgm:prSet/>
      <dgm:spPr/>
      <dgm:t>
        <a:bodyPr/>
        <a:lstStyle/>
        <a:p>
          <a:endParaRPr lang="en-US"/>
        </a:p>
      </dgm:t>
    </dgm:pt>
    <dgm:pt modelId="{A51064FA-1296-DD40-B775-5D51BE511986}" type="pres">
      <dgm:prSet presAssocID="{BA6CA42A-D52F-4FC7-BCFE-009984C2BC0F}" presName="vert0" presStyleCnt="0">
        <dgm:presLayoutVars>
          <dgm:dir/>
          <dgm:animOne val="branch"/>
          <dgm:animLvl val="lvl"/>
        </dgm:presLayoutVars>
      </dgm:prSet>
      <dgm:spPr/>
    </dgm:pt>
    <dgm:pt modelId="{18F7BC42-9DB6-0A49-ACFE-12096E88CA39}" type="pres">
      <dgm:prSet presAssocID="{94123D73-4D8D-48FA-A65E-EA0C26DBF04C}" presName="thickLine" presStyleLbl="alignNode1" presStyleIdx="0" presStyleCnt="2"/>
      <dgm:spPr/>
    </dgm:pt>
    <dgm:pt modelId="{97615B45-FF31-734A-A865-272B731128F9}" type="pres">
      <dgm:prSet presAssocID="{94123D73-4D8D-48FA-A65E-EA0C26DBF04C}" presName="horz1" presStyleCnt="0"/>
      <dgm:spPr/>
    </dgm:pt>
    <dgm:pt modelId="{7E12B2A9-0FA7-2D4D-B8DE-83A837555DAF}" type="pres">
      <dgm:prSet presAssocID="{94123D73-4D8D-48FA-A65E-EA0C26DBF04C}" presName="tx1" presStyleLbl="revTx" presStyleIdx="0" presStyleCnt="2"/>
      <dgm:spPr/>
    </dgm:pt>
    <dgm:pt modelId="{3922CB25-7673-794D-8E9C-444528128169}" type="pres">
      <dgm:prSet presAssocID="{94123D73-4D8D-48FA-A65E-EA0C26DBF04C}" presName="vert1" presStyleCnt="0"/>
      <dgm:spPr/>
    </dgm:pt>
    <dgm:pt modelId="{9AEFCB56-58E2-DF48-B859-FF967843BDBA}" type="pres">
      <dgm:prSet presAssocID="{B8A1E76C-3C71-4077-BDA8-22FAB1CD849F}" presName="thickLine" presStyleLbl="alignNode1" presStyleIdx="1" presStyleCnt="2"/>
      <dgm:spPr/>
    </dgm:pt>
    <dgm:pt modelId="{AA079932-516C-EB4D-B728-798D1F3A05DD}" type="pres">
      <dgm:prSet presAssocID="{B8A1E76C-3C71-4077-BDA8-22FAB1CD849F}" presName="horz1" presStyleCnt="0"/>
      <dgm:spPr/>
    </dgm:pt>
    <dgm:pt modelId="{5CDE5DF5-F03F-384E-97A9-D154B3D41347}" type="pres">
      <dgm:prSet presAssocID="{B8A1E76C-3C71-4077-BDA8-22FAB1CD849F}" presName="tx1" presStyleLbl="revTx" presStyleIdx="1" presStyleCnt="2"/>
      <dgm:spPr/>
    </dgm:pt>
    <dgm:pt modelId="{6D85F55D-9CD7-DD42-8D6F-2207B473B96D}" type="pres">
      <dgm:prSet presAssocID="{B8A1E76C-3C71-4077-BDA8-22FAB1CD849F}" presName="vert1" presStyleCnt="0"/>
      <dgm:spPr/>
    </dgm:pt>
  </dgm:ptLst>
  <dgm:cxnLst>
    <dgm:cxn modelId="{8F31D042-CC19-4F37-9B8B-EB1A531FF7EB}" srcId="{BA6CA42A-D52F-4FC7-BCFE-009984C2BC0F}" destId="{94123D73-4D8D-48FA-A65E-EA0C26DBF04C}" srcOrd="0" destOrd="0" parTransId="{BFC555BA-673D-4776-8794-C247626FB0C7}" sibTransId="{55329571-0A04-468F-91CF-6F48A2DDB34D}"/>
    <dgm:cxn modelId="{19968C79-F491-41D1-965A-2794AAF9F939}" srcId="{BA6CA42A-D52F-4FC7-BCFE-009984C2BC0F}" destId="{B8A1E76C-3C71-4077-BDA8-22FAB1CD849F}" srcOrd="1" destOrd="0" parTransId="{10591C3E-12A3-40DC-A687-A2CFE4FE7BB1}" sibTransId="{CBC37F58-28E6-4ECA-86D2-7A2BB83FCFAE}"/>
    <dgm:cxn modelId="{EB31837F-5E89-4B4B-9FF4-A03FB5045AD8}" type="presOf" srcId="{94123D73-4D8D-48FA-A65E-EA0C26DBF04C}" destId="{7E12B2A9-0FA7-2D4D-B8DE-83A837555DAF}" srcOrd="0" destOrd="0" presId="urn:microsoft.com/office/officeart/2008/layout/LinedList"/>
    <dgm:cxn modelId="{E14E9596-FB3B-DA46-A019-27EDEF5BD13A}" type="presOf" srcId="{BA6CA42A-D52F-4FC7-BCFE-009984C2BC0F}" destId="{A51064FA-1296-DD40-B775-5D51BE511986}" srcOrd="0" destOrd="0" presId="urn:microsoft.com/office/officeart/2008/layout/LinedList"/>
    <dgm:cxn modelId="{55DC63E6-925A-2446-89EF-2F203DC85FBC}" type="presOf" srcId="{B8A1E76C-3C71-4077-BDA8-22FAB1CD849F}" destId="{5CDE5DF5-F03F-384E-97A9-D154B3D41347}" srcOrd="0" destOrd="0" presId="urn:microsoft.com/office/officeart/2008/layout/LinedList"/>
    <dgm:cxn modelId="{74C11260-9B01-EC4B-A7EF-89D16CF140E2}" type="presParOf" srcId="{A51064FA-1296-DD40-B775-5D51BE511986}" destId="{18F7BC42-9DB6-0A49-ACFE-12096E88CA39}" srcOrd="0" destOrd="0" presId="urn:microsoft.com/office/officeart/2008/layout/LinedList"/>
    <dgm:cxn modelId="{F40F8459-9A27-0543-AB4A-27B27808733B}" type="presParOf" srcId="{A51064FA-1296-DD40-B775-5D51BE511986}" destId="{97615B45-FF31-734A-A865-272B731128F9}" srcOrd="1" destOrd="0" presId="urn:microsoft.com/office/officeart/2008/layout/LinedList"/>
    <dgm:cxn modelId="{984C2313-68BA-5643-A26E-70490C06CC4E}" type="presParOf" srcId="{97615B45-FF31-734A-A865-272B731128F9}" destId="{7E12B2A9-0FA7-2D4D-B8DE-83A837555DAF}" srcOrd="0" destOrd="0" presId="urn:microsoft.com/office/officeart/2008/layout/LinedList"/>
    <dgm:cxn modelId="{F1D59A73-B9D5-6C4B-B680-CCA410CE5847}" type="presParOf" srcId="{97615B45-FF31-734A-A865-272B731128F9}" destId="{3922CB25-7673-794D-8E9C-444528128169}" srcOrd="1" destOrd="0" presId="urn:microsoft.com/office/officeart/2008/layout/LinedList"/>
    <dgm:cxn modelId="{AF54182E-F311-EC47-8F3B-3ED27B2E7087}" type="presParOf" srcId="{A51064FA-1296-DD40-B775-5D51BE511986}" destId="{9AEFCB56-58E2-DF48-B859-FF967843BDBA}" srcOrd="2" destOrd="0" presId="urn:microsoft.com/office/officeart/2008/layout/LinedList"/>
    <dgm:cxn modelId="{F172C1B4-7528-CA48-B08D-3BCBFA452762}" type="presParOf" srcId="{A51064FA-1296-DD40-B775-5D51BE511986}" destId="{AA079932-516C-EB4D-B728-798D1F3A05DD}" srcOrd="3" destOrd="0" presId="urn:microsoft.com/office/officeart/2008/layout/LinedList"/>
    <dgm:cxn modelId="{F23EE701-FACB-2644-8254-634FEBDF85F3}" type="presParOf" srcId="{AA079932-516C-EB4D-B728-798D1F3A05DD}" destId="{5CDE5DF5-F03F-384E-97A9-D154B3D41347}" srcOrd="0" destOrd="0" presId="urn:microsoft.com/office/officeart/2008/layout/LinedList"/>
    <dgm:cxn modelId="{7B8E472C-9F03-9B49-AE9F-AF72D6CBC6A0}" type="presParOf" srcId="{AA079932-516C-EB4D-B728-798D1F3A05DD}" destId="{6D85F55D-9CD7-DD42-8D6F-2207B473B9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65A8-1616-460E-AE6A-76542F1EB2E8}">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555E6-B5AA-4EC1-93F5-DBA642F55E8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6D6CEC-4126-4F20-B708-675AFE77482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22300">
            <a:lnSpc>
              <a:spcPct val="90000"/>
            </a:lnSpc>
            <a:spcBef>
              <a:spcPct val="0"/>
            </a:spcBef>
            <a:spcAft>
              <a:spcPct val="35000"/>
            </a:spcAft>
            <a:buNone/>
          </a:pPr>
          <a:r>
            <a:rPr lang="en-GB" sz="1400" b="1" kern="1200" dirty="0"/>
            <a:t>Built in Belfast Ireland, the Titanic took approximately 3 years to complete.</a:t>
          </a:r>
          <a:r>
            <a:rPr lang="en-GB" sz="1400" kern="1200" dirty="0"/>
            <a:t> Construction began in 1909, and the ship was completed in 1912, the same year as her maiden voyage. </a:t>
          </a:r>
          <a:endParaRPr lang="en-US" sz="1400" kern="1200" dirty="0"/>
        </a:p>
      </dsp:txBody>
      <dsp:txXfrm>
        <a:off x="1507738" y="707092"/>
        <a:ext cx="9007861" cy="1305401"/>
      </dsp:txXfrm>
    </dsp:sp>
    <dsp:sp modelId="{DC49737F-246E-44FF-A59F-085DBE53E6A9}">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09ABC-6DD9-441C-90FE-47CDCFEA871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6469F-43FF-40E2-BCDC-6720EC5289AE}">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22300">
            <a:lnSpc>
              <a:spcPct val="90000"/>
            </a:lnSpc>
            <a:spcBef>
              <a:spcPct val="0"/>
            </a:spcBef>
            <a:spcAft>
              <a:spcPct val="35000"/>
            </a:spcAft>
            <a:buNone/>
          </a:pPr>
          <a:r>
            <a:rPr lang="en-GB" sz="1400" kern="1200"/>
            <a:t>At nearly 900 feet in length and weighing over 46,000 tons, the Titanic was the largest ship at sea in 1912. The luxury passenger ship began her tragic maiden voyage to New York from the UK on April 10, 1912. On April 14 of the same year, the Titanic struck an iceberg and sank within 3 hours of the accident. Of the 2,223 people aboard the ship, 1,517 were lost. The RMS Carpathia, replying to a distress call from the Titanic, rescued 706 passengers and crew. While some artifacts have been recovered, the Titanic still lies at the bottom of the Atlantic Ocean.</a:t>
          </a:r>
          <a:endParaRPr lang="en-US" sz="1400" kern="120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7BC42-9DB6-0A49-ACFE-12096E88CA39}">
      <dsp:nvSpPr>
        <dsp:cNvPr id="0" name=""/>
        <dsp:cNvSpPr/>
      </dsp:nvSpPr>
      <dsp:spPr>
        <a:xfrm>
          <a:off x="0" y="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2B2A9-0FA7-2D4D-B8DE-83A837555DAF}">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Seventy-three years after it </a:t>
          </a:r>
          <a:r>
            <a:rPr lang="en-GB" sz="2600" u="sng" kern="1200">
              <a:hlinkClick xmlns:r="http://schemas.openxmlformats.org/officeDocument/2006/relationships" r:id="rId1"/>
            </a:rPr>
            <a:t>sunk</a:t>
          </a:r>
          <a:r>
            <a:rPr lang="en-GB" sz="2600" kern="1200"/>
            <a:t> to the North Atlantic ocean floor, a joint U.S.-French expedition locates the wreck of the RMS </a:t>
          </a:r>
          <a:r>
            <a:rPr lang="en-GB" sz="2600" i="1" u="sng" kern="1200">
              <a:hlinkClick xmlns:r="http://schemas.openxmlformats.org/officeDocument/2006/relationships" r:id="rId2"/>
            </a:rPr>
            <a:t>Titanic</a:t>
          </a:r>
          <a:r>
            <a:rPr lang="en-GB" sz="2600" kern="1200"/>
            <a:t>. The sunken liner was about 400 miles east of Newfoundland in the North Atlantic, some 13,000 feet below the surface.</a:t>
          </a:r>
          <a:endParaRPr lang="en-US" sz="2600" kern="1200"/>
        </a:p>
      </dsp:txBody>
      <dsp:txXfrm>
        <a:off x="0" y="0"/>
        <a:ext cx="6492875" cy="2552700"/>
      </dsp:txXfrm>
    </dsp:sp>
    <dsp:sp modelId="{9AEFCB56-58E2-DF48-B859-FF967843BDBA}">
      <dsp:nvSpPr>
        <dsp:cNvPr id="0" name=""/>
        <dsp:cNvSpPr/>
      </dsp:nvSpPr>
      <dsp:spPr>
        <a:xfrm>
          <a:off x="0" y="255270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E5DF5-F03F-384E-97A9-D154B3D41347}">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The </a:t>
          </a:r>
          <a:r>
            <a:rPr lang="en-GB" sz="2600" i="1" kern="1200"/>
            <a:t>Titanic</a:t>
          </a:r>
          <a:r>
            <a:rPr lang="en-GB" sz="2600" kern="1200"/>
            <a:t> is now routinely explored, and several thousand artifacts have been recovered. Ballard—who was celebrated as a hero after the discovery—has led several more high-profile search expeditions, including of the RMS</a:t>
          </a:r>
          <a:r>
            <a:rPr lang="en-GB" sz="2600" i="1" kern="1200"/>
            <a:t>Lusitania </a:t>
          </a:r>
          <a:r>
            <a:rPr lang="en-GB" sz="2600" kern="1200"/>
            <a:t>and the USS </a:t>
          </a:r>
          <a:r>
            <a:rPr lang="en-GB" sz="2600" i="1" kern="1200"/>
            <a:t>Yorktown. </a:t>
          </a:r>
          <a:endParaRPr lang="en-US" sz="2600" kern="1200"/>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80BF-47A2-B14F-827F-2F99D697786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6EAD96B-9631-3948-95CF-1A3A68134A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DF41C5-3515-0A49-A4E4-1F689B002CBE}"/>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5" name="Footer Placeholder 4">
            <a:extLst>
              <a:ext uri="{FF2B5EF4-FFF2-40B4-BE49-F238E27FC236}">
                <a16:creationId xmlns:a16="http://schemas.microsoft.com/office/drawing/2014/main" id="{1643A480-ACF2-3545-9F2E-6A1D23C31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F437F-6D7C-B049-8EA2-4B7A8E6E230F}"/>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168320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0213-3A4D-1643-A28A-4BBA4FCEC79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FF9500-B07C-F848-B3B8-4B072B2A3E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BE5B98-501F-2242-98C1-7C5E016C89A7}"/>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5" name="Footer Placeholder 4">
            <a:extLst>
              <a:ext uri="{FF2B5EF4-FFF2-40B4-BE49-F238E27FC236}">
                <a16:creationId xmlns:a16="http://schemas.microsoft.com/office/drawing/2014/main" id="{B10A5689-608D-7A4F-82BB-4E35EDC45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38068-5D03-4D4E-A3DA-16E25E9608C4}"/>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104337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4F7E5-A70B-4E42-97F8-6D2EBE49E5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8C6005-C8B5-054A-9E00-4128295F6E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456FDB-475A-224D-AC3C-C36B666843C0}"/>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5" name="Footer Placeholder 4">
            <a:extLst>
              <a:ext uri="{FF2B5EF4-FFF2-40B4-BE49-F238E27FC236}">
                <a16:creationId xmlns:a16="http://schemas.microsoft.com/office/drawing/2014/main" id="{E6F032C0-2E10-B84B-A002-1E7C75160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E2814-F39E-0B47-BE9E-3FD32CB06C21}"/>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59963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A8C2-A8B5-CB46-B9A7-4A1B4878ED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BCFB7B-06C0-7A4F-AB8C-4754003943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083F39-AA18-874A-B520-0A2814D68477}"/>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5" name="Footer Placeholder 4">
            <a:extLst>
              <a:ext uri="{FF2B5EF4-FFF2-40B4-BE49-F238E27FC236}">
                <a16:creationId xmlns:a16="http://schemas.microsoft.com/office/drawing/2014/main" id="{D053F306-2DCD-7D4F-A250-BE51125E2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1AF00-D94E-4947-896E-53D32EB19D8E}"/>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294601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29F6-E8C7-284E-AFAE-CB2F647C3E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1488B37-F624-1744-A875-225666FBF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1BD1AD-3B63-6C4E-9B5F-AEED60910731}"/>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5" name="Footer Placeholder 4">
            <a:extLst>
              <a:ext uri="{FF2B5EF4-FFF2-40B4-BE49-F238E27FC236}">
                <a16:creationId xmlns:a16="http://schemas.microsoft.com/office/drawing/2014/main" id="{D199B97C-0E44-CB4A-95C9-23E665D34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26B9E-1394-B04E-A6B2-A6E874F3F9B1}"/>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12422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1A65-89B6-0846-83FC-9033FCB2B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246F4B-AA9F-C54E-A5C8-FD6EE2FB07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A8F96E-D3CE-5946-9662-50CF4C901C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B2A3D4-5732-8E46-88A5-739D6EE92CFE}"/>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6" name="Footer Placeholder 5">
            <a:extLst>
              <a:ext uri="{FF2B5EF4-FFF2-40B4-BE49-F238E27FC236}">
                <a16:creationId xmlns:a16="http://schemas.microsoft.com/office/drawing/2014/main" id="{3E500936-85C9-EA46-8418-1C7EAC03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46B0A-4FEE-7344-84C5-3A422E896905}"/>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94000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0496-5F7D-C044-A342-C03ED0C658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D1AA57-0872-EE4C-9AD0-7CC17B1B1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C32C39-063C-2A41-B899-63CCF98C727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5B86C59-E19C-874B-88C4-A4C9EB1C1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89DD33-871F-8946-89F5-575CB20B58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B530D64-E313-1F4F-9B12-B89547DCBAF4}"/>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8" name="Footer Placeholder 7">
            <a:extLst>
              <a:ext uri="{FF2B5EF4-FFF2-40B4-BE49-F238E27FC236}">
                <a16:creationId xmlns:a16="http://schemas.microsoft.com/office/drawing/2014/main" id="{6ED8450D-1A51-0D46-A1B1-5E6C4C928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674A6F-7BEC-2249-9705-78F09C3F20C5}"/>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298033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93C-4D1D-514D-B39A-9FFE8B0B4F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356871F-5CC4-0A4F-BEDE-1B32B852CCB3}"/>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4" name="Footer Placeholder 3">
            <a:extLst>
              <a:ext uri="{FF2B5EF4-FFF2-40B4-BE49-F238E27FC236}">
                <a16:creationId xmlns:a16="http://schemas.microsoft.com/office/drawing/2014/main" id="{25BEED93-3B75-B947-8DD6-3650EFF765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C3CA9-6932-2C4A-85A8-F02711075F85}"/>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198355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8F5FE-5BD3-0347-9027-C80ADE1B0C23}"/>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3" name="Footer Placeholder 2">
            <a:extLst>
              <a:ext uri="{FF2B5EF4-FFF2-40B4-BE49-F238E27FC236}">
                <a16:creationId xmlns:a16="http://schemas.microsoft.com/office/drawing/2014/main" id="{3FDE1F15-A1BE-A546-B49C-9AD8081F2C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D41BF5-4FD0-9245-A5DE-90E9E1EAB201}"/>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94984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8D35-0EB3-EC45-BE92-54BFC3DC09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0BFA5D-9958-7649-94BE-2E33CE103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E3A779-D177-9E4C-BEB0-6E924AFBF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6F6179-C756-9043-9EB3-C6247F452FE9}"/>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6" name="Footer Placeholder 5">
            <a:extLst>
              <a:ext uri="{FF2B5EF4-FFF2-40B4-BE49-F238E27FC236}">
                <a16:creationId xmlns:a16="http://schemas.microsoft.com/office/drawing/2014/main" id="{ED2FCCF9-9F32-7641-9759-24608B266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BA63C-49BD-F942-B572-150DF6418CF9}"/>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29433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31D8-EE6E-3145-AFB4-2E58188DE2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B761EB-2324-7244-9826-A2E62E0CE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0DA7E-8AC9-184F-B060-050537AE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DB3715-79C2-6546-B027-C0AF4EB73467}"/>
              </a:ext>
            </a:extLst>
          </p:cNvPr>
          <p:cNvSpPr>
            <a:spLocks noGrp="1"/>
          </p:cNvSpPr>
          <p:nvPr>
            <p:ph type="dt" sz="half" idx="10"/>
          </p:nvPr>
        </p:nvSpPr>
        <p:spPr/>
        <p:txBody>
          <a:bodyPr/>
          <a:lstStyle/>
          <a:p>
            <a:fld id="{753180BB-F1ED-3F47-B80D-0B9C18189E52}" type="datetimeFigureOut">
              <a:rPr lang="en-US" smtClean="0"/>
              <a:t>4/28/20</a:t>
            </a:fld>
            <a:endParaRPr lang="en-US"/>
          </a:p>
        </p:txBody>
      </p:sp>
      <p:sp>
        <p:nvSpPr>
          <p:cNvPr id="6" name="Footer Placeholder 5">
            <a:extLst>
              <a:ext uri="{FF2B5EF4-FFF2-40B4-BE49-F238E27FC236}">
                <a16:creationId xmlns:a16="http://schemas.microsoft.com/office/drawing/2014/main" id="{BDF23B7F-905B-014D-9C71-D845F9A7D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EF7FD-6BF4-1241-8480-8A2084E1FB3C}"/>
              </a:ext>
            </a:extLst>
          </p:cNvPr>
          <p:cNvSpPr>
            <a:spLocks noGrp="1"/>
          </p:cNvSpPr>
          <p:nvPr>
            <p:ph type="sldNum" sz="quarter" idx="12"/>
          </p:nvPr>
        </p:nvSpPr>
        <p:spPr/>
        <p:txBody>
          <a:bodyPr/>
          <a:lstStyle/>
          <a:p>
            <a:fld id="{68CC4335-12C0-E842-A0DE-9B7B3C422E2E}" type="slidenum">
              <a:rPr lang="en-US" smtClean="0"/>
              <a:t>‹#›</a:t>
            </a:fld>
            <a:endParaRPr lang="en-US"/>
          </a:p>
        </p:txBody>
      </p:sp>
    </p:spTree>
    <p:extLst>
      <p:ext uri="{BB962C8B-B14F-4D97-AF65-F5344CB8AC3E}">
        <p14:creationId xmlns:p14="http://schemas.microsoft.com/office/powerpoint/2010/main" val="375019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051DC-D973-8A4C-8B7C-8934142E1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96C1A7-2599-EB40-B314-E3E97A4E8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671E57-DE8B-E748-9B3C-94877FAE2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80BB-F1ED-3F47-B80D-0B9C18189E52}" type="datetimeFigureOut">
              <a:rPr lang="en-US" smtClean="0"/>
              <a:t>4/28/20</a:t>
            </a:fld>
            <a:endParaRPr lang="en-US"/>
          </a:p>
        </p:txBody>
      </p:sp>
      <p:sp>
        <p:nvSpPr>
          <p:cNvPr id="5" name="Footer Placeholder 4">
            <a:extLst>
              <a:ext uri="{FF2B5EF4-FFF2-40B4-BE49-F238E27FC236}">
                <a16:creationId xmlns:a16="http://schemas.microsoft.com/office/drawing/2014/main" id="{88569E9D-5329-DC47-8CD4-2CC827A8B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F2138-6FFD-F74F-84F7-39C2C4981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C4335-12C0-E842-A0DE-9B7B3C422E2E}" type="slidenum">
              <a:rPr lang="en-US" smtClean="0"/>
              <a:t>‹#›</a:t>
            </a:fld>
            <a:endParaRPr lang="en-US"/>
          </a:p>
        </p:txBody>
      </p:sp>
    </p:spTree>
    <p:extLst>
      <p:ext uri="{BB962C8B-B14F-4D97-AF65-F5344CB8AC3E}">
        <p14:creationId xmlns:p14="http://schemas.microsoft.com/office/powerpoint/2010/main" val="31577669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RMS_Olympic" TargetMode="External"/><Relationship Id="rId3" Type="http://schemas.openxmlformats.org/officeDocument/2006/relationships/hyperlink" Target="https://en.wikipedia.org/wiki/Harland_%26_Wolff" TargetMode="External"/><Relationship Id="rId7" Type="http://schemas.openxmlformats.org/officeDocument/2006/relationships/hyperlink" Target="https://en.wikipedia.org/wiki/Olympic-class_ocean_liner" TargetMode="External"/><Relationship Id="rId2" Type="http://schemas.openxmlformats.org/officeDocument/2006/relationships/hyperlink" Target="https://en.wikipedia.org/wiki/Belfast" TargetMode="External"/><Relationship Id="rId1" Type="http://schemas.openxmlformats.org/officeDocument/2006/relationships/slideLayout" Target="../slideLayouts/slideLayout2.xml"/><Relationship Id="rId6" Type="http://schemas.openxmlformats.org/officeDocument/2006/relationships/hyperlink" Target="https://en.wikipedia.org/wiki/Sinking_of_the_RMS_Titanic" TargetMode="External"/><Relationship Id="rId5" Type="http://schemas.openxmlformats.org/officeDocument/2006/relationships/hyperlink" Target="https://en.wikipedia.org/wiki/RMS_Titanic" TargetMode="External"/><Relationship Id="rId4" Type="http://schemas.openxmlformats.org/officeDocument/2006/relationships/hyperlink" Target="https://en.wikipedia.org/wiki/Titanic_Quarter" TargetMode="External"/><Relationship Id="rId9" Type="http://schemas.openxmlformats.org/officeDocument/2006/relationships/hyperlink" Target="https://en.wikipedia.org/wiki/HMHS_Britann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BA73-B8DD-D846-8883-012E3ACB3014}"/>
              </a:ext>
            </a:extLst>
          </p:cNvPr>
          <p:cNvSpPr>
            <a:spLocks noGrp="1"/>
          </p:cNvSpPr>
          <p:nvPr>
            <p:ph type="ctrTitle"/>
          </p:nvPr>
        </p:nvSpPr>
        <p:spPr>
          <a:xfrm>
            <a:off x="7534654" y="702365"/>
            <a:ext cx="3896264" cy="3765666"/>
          </a:xfrm>
        </p:spPr>
        <p:txBody>
          <a:bodyPr anchor="b">
            <a:normAutofit/>
          </a:bodyPr>
          <a:lstStyle/>
          <a:p>
            <a:r>
              <a:rPr lang="en-US"/>
              <a:t>Titanic </a:t>
            </a:r>
          </a:p>
        </p:txBody>
      </p:sp>
      <p:sp>
        <p:nvSpPr>
          <p:cNvPr id="3" name="Subtitle 2">
            <a:extLst>
              <a:ext uri="{FF2B5EF4-FFF2-40B4-BE49-F238E27FC236}">
                <a16:creationId xmlns:a16="http://schemas.microsoft.com/office/drawing/2014/main" id="{1F7BB89F-8C00-AC40-90FB-85CA377BB069}"/>
              </a:ext>
            </a:extLst>
          </p:cNvPr>
          <p:cNvSpPr>
            <a:spLocks noGrp="1"/>
          </p:cNvSpPr>
          <p:nvPr>
            <p:ph type="subTitle" idx="1"/>
          </p:nvPr>
        </p:nvSpPr>
        <p:spPr>
          <a:xfrm>
            <a:off x="7534652" y="4389120"/>
            <a:ext cx="3867073" cy="1069848"/>
          </a:xfrm>
        </p:spPr>
        <p:txBody>
          <a:bodyPr>
            <a:normAutofit/>
          </a:bodyPr>
          <a:lstStyle/>
          <a:p>
            <a:r>
              <a:rPr lang="en-US"/>
              <a:t>By Edward</a:t>
            </a:r>
          </a:p>
        </p:txBody>
      </p:sp>
      <p:pic>
        <p:nvPicPr>
          <p:cNvPr id="5" name="Picture 4" descr="A person standing in front of a large ship in the water&#10;&#10;Description automatically generated">
            <a:extLst>
              <a:ext uri="{FF2B5EF4-FFF2-40B4-BE49-F238E27FC236}">
                <a16:creationId xmlns:a16="http://schemas.microsoft.com/office/drawing/2014/main" id="{32F25CBB-9862-EB49-A216-1DBB1C0DFA85}"/>
              </a:ext>
            </a:extLst>
          </p:cNvPr>
          <p:cNvPicPr>
            <a:picLocks noChangeAspect="1"/>
          </p:cNvPicPr>
          <p:nvPr/>
        </p:nvPicPr>
        <p:blipFill rotWithShape="1">
          <a:blip r:embed="rId2"/>
          <a:srcRect l="22787" r="7026" b="2"/>
          <a:stretch/>
        </p:blipFill>
        <p:spPr>
          <a:xfrm>
            <a:off x="20" y="10"/>
            <a:ext cx="6901088" cy="6857990"/>
          </a:xfrm>
          <a:prstGeom prst="rect">
            <a:avLst/>
          </a:prstGeom>
        </p:spPr>
      </p:pic>
    </p:spTree>
    <p:extLst>
      <p:ext uri="{BB962C8B-B14F-4D97-AF65-F5344CB8AC3E}">
        <p14:creationId xmlns:p14="http://schemas.microsoft.com/office/powerpoint/2010/main" val="28078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5F67-E32D-7842-8CC2-C7DC4E2331F1}"/>
              </a:ext>
            </a:extLst>
          </p:cNvPr>
          <p:cNvSpPr>
            <a:spLocks noGrp="1"/>
          </p:cNvSpPr>
          <p:nvPr>
            <p:ph type="title"/>
          </p:nvPr>
        </p:nvSpPr>
        <p:spPr/>
        <p:txBody>
          <a:bodyPr>
            <a:normAutofit/>
          </a:bodyPr>
          <a:lstStyle/>
          <a:p>
            <a:r>
              <a:rPr lang="en-US" dirty="0"/>
              <a:t>The making of it.</a:t>
            </a:r>
          </a:p>
        </p:txBody>
      </p:sp>
      <p:graphicFrame>
        <p:nvGraphicFramePr>
          <p:cNvPr id="5" name="Content Placeholder 2">
            <a:extLst>
              <a:ext uri="{FF2B5EF4-FFF2-40B4-BE49-F238E27FC236}">
                <a16:creationId xmlns:a16="http://schemas.microsoft.com/office/drawing/2014/main" id="{F0E9E24D-5BF4-42C0-A264-6A9DB2013669}"/>
              </a:ext>
            </a:extLst>
          </p:cNvPr>
          <p:cNvGraphicFramePr>
            <a:graphicFrameLocks noGrp="1"/>
          </p:cNvGraphicFramePr>
          <p:nvPr>
            <p:ph idx="1"/>
            <p:extLst>
              <p:ext uri="{D42A27DB-BD31-4B8C-83A1-F6EECF244321}">
                <p14:modId xmlns:p14="http://schemas.microsoft.com/office/powerpoint/2010/main" val="37816152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801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7">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C10E4-131D-1F4E-9485-9AC215FB2775}"/>
              </a:ext>
            </a:extLst>
          </p:cNvPr>
          <p:cNvSpPr>
            <a:spLocks noGrp="1"/>
          </p:cNvSpPr>
          <p:nvPr>
            <p:ph type="title"/>
          </p:nvPr>
        </p:nvSpPr>
        <p:spPr>
          <a:xfrm>
            <a:off x="807365" y="802955"/>
            <a:ext cx="6318649" cy="1454051"/>
          </a:xfrm>
          <a:prstGeom prst="ellipse">
            <a:avLst/>
          </a:prstGeom>
        </p:spPr>
        <p:txBody>
          <a:bodyPr vert="horz" lIns="91440" tIns="45720" rIns="91440" bIns="45720" rtlCol="0" anchor="ctr">
            <a:normAutofit/>
          </a:bodyPr>
          <a:lstStyle/>
          <a:p>
            <a:r>
              <a:rPr lang="en-US" sz="3300">
                <a:solidFill>
                  <a:srgbClr val="000000"/>
                </a:solidFill>
              </a:rPr>
              <a:t>When it set sail and sank.</a:t>
            </a:r>
          </a:p>
        </p:txBody>
      </p:sp>
      <p:sp>
        <p:nvSpPr>
          <p:cNvPr id="25" name="Rectangle 24">
            <a:extLst>
              <a:ext uri="{FF2B5EF4-FFF2-40B4-BE49-F238E27FC236}">
                <a16:creationId xmlns:a16="http://schemas.microsoft.com/office/drawing/2014/main" id="{EA9990A9-3357-934F-8194-B1F8307EBB11}"/>
              </a:ext>
            </a:extLst>
          </p:cNvPr>
          <p:cNvSpPr/>
          <p:nvPr/>
        </p:nvSpPr>
        <p:spPr>
          <a:xfrm>
            <a:off x="803807" y="2421682"/>
            <a:ext cx="4650524"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0" i="0" u="none" strike="noStrike">
                <a:solidFill>
                  <a:srgbClr val="000000"/>
                </a:solidFill>
                <a:effectLst/>
              </a:rPr>
              <a:t>In April 1912, there were about 300 icebergs in the North Atlantic shipping lanes, the most seen in the route between Europe and North America in 50 years.</a:t>
            </a:r>
          </a:p>
          <a:p>
            <a:pPr indent="-228600">
              <a:lnSpc>
                <a:spcPct val="90000"/>
              </a:lnSpc>
              <a:spcAft>
                <a:spcPts val="600"/>
              </a:spcAft>
              <a:buFont typeface="Arial" panose="020B0604020202020204" pitchFamily="34" charset="0"/>
              <a:buChar char="•"/>
            </a:pPr>
            <a:r>
              <a:rPr lang="en-US" sz="1400" b="0" i="0" u="none" strike="noStrike">
                <a:solidFill>
                  <a:srgbClr val="000000"/>
                </a:solidFill>
                <a:effectLst/>
              </a:rPr>
              <a:t>The abundance of icebergs that year would also be something the Titanic's experienced captain, Edward Smith, would not have predicted. He'd been sailing the North Atlantic for 26 years and had not reduced the Titanic's speed despite receiving warnings of bergs ahead of his ship.</a:t>
            </a:r>
          </a:p>
          <a:p>
            <a:pPr indent="-228600">
              <a:lnSpc>
                <a:spcPct val="90000"/>
              </a:lnSpc>
              <a:spcAft>
                <a:spcPts val="600"/>
              </a:spcAft>
              <a:buFont typeface="Arial" panose="020B0604020202020204" pitchFamily="34" charset="0"/>
              <a:buChar char="•"/>
            </a:pPr>
            <a:r>
              <a:rPr lang="en-US" sz="1400" b="0" i="0" u="none" strike="noStrike">
                <a:solidFill>
                  <a:srgbClr val="000000"/>
                </a:solidFill>
                <a:effectLst/>
              </a:rPr>
              <a:t>The iceberg punctured five of 16 supposedly watertight compartments designed to hold water in case of a breach to the hull.</a:t>
            </a:r>
          </a:p>
          <a:p>
            <a:pPr indent="-228600">
              <a:lnSpc>
                <a:spcPct val="90000"/>
              </a:lnSpc>
              <a:spcAft>
                <a:spcPts val="600"/>
              </a:spcAft>
              <a:buFont typeface="Arial" panose="020B0604020202020204" pitchFamily="34" charset="0"/>
              <a:buChar char="•"/>
            </a:pPr>
            <a:r>
              <a:rPr lang="en-US" sz="1400" b="0" i="0" u="none" strike="noStrike">
                <a:solidFill>
                  <a:srgbClr val="000000"/>
                </a:solidFill>
                <a:effectLst/>
              </a:rPr>
              <a:t>Investigations at the time blamed Captain Smith for going too fast in dangerous waters, initial inspections that had been done too quickly, insufficient room in the lifeboats for all passengers, and a nearby ship's failure to help.</a:t>
            </a:r>
          </a:p>
        </p:txBody>
      </p:sp>
      <p:sp>
        <p:nvSpPr>
          <p:cNvPr id="52" name="Oval 51">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2" name="Picture 41">
            <a:extLst>
              <a:ext uri="{FF2B5EF4-FFF2-40B4-BE49-F238E27FC236}">
                <a16:creationId xmlns:a16="http://schemas.microsoft.com/office/drawing/2014/main" id="{DA384579-D370-A643-B3C1-FF1B93508478}"/>
              </a:ext>
            </a:extLst>
          </p:cNvPr>
          <p:cNvPicPr>
            <a:picLocks noChangeAspect="1"/>
          </p:cNvPicPr>
          <p:nvPr/>
        </p:nvPicPr>
        <p:blipFill>
          <a:blip r:embed="rId3"/>
          <a:stretch>
            <a:fillRect/>
          </a:stretch>
        </p:blipFill>
        <p:spPr>
          <a:xfrm>
            <a:off x="8759844" y="1161310"/>
            <a:ext cx="3205839" cy="528596"/>
          </a:xfrm>
          <a:prstGeom prst="rect">
            <a:avLst/>
          </a:prstGeom>
        </p:spPr>
      </p:pic>
      <p:pic>
        <p:nvPicPr>
          <p:cNvPr id="40" name="Picture 39">
            <a:extLst>
              <a:ext uri="{FF2B5EF4-FFF2-40B4-BE49-F238E27FC236}">
                <a16:creationId xmlns:a16="http://schemas.microsoft.com/office/drawing/2014/main" id="{31CDA126-4D79-CD43-8F73-516DEDA4DA44}"/>
              </a:ext>
            </a:extLst>
          </p:cNvPr>
          <p:cNvPicPr>
            <a:picLocks noChangeAspect="1"/>
          </p:cNvPicPr>
          <p:nvPr/>
        </p:nvPicPr>
        <p:blipFill>
          <a:blip r:embed="rId3"/>
          <a:stretch>
            <a:fillRect/>
          </a:stretch>
        </p:blipFill>
        <p:spPr>
          <a:xfrm>
            <a:off x="6513813" y="4133236"/>
            <a:ext cx="1807158" cy="297974"/>
          </a:xfrm>
          <a:prstGeom prst="rect">
            <a:avLst/>
          </a:prstGeom>
        </p:spPr>
      </p:pic>
      <p:sp>
        <p:nvSpPr>
          <p:cNvPr id="5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 name="Picture 42">
            <a:extLst>
              <a:ext uri="{FF2B5EF4-FFF2-40B4-BE49-F238E27FC236}">
                <a16:creationId xmlns:a16="http://schemas.microsoft.com/office/drawing/2014/main" id="{BCE79881-2596-4847-8836-F4C6B6A6EF59}"/>
              </a:ext>
            </a:extLst>
          </p:cNvPr>
          <p:cNvPicPr>
            <a:picLocks noChangeAspect="1"/>
          </p:cNvPicPr>
          <p:nvPr/>
        </p:nvPicPr>
        <p:blipFill>
          <a:blip r:embed="rId3"/>
          <a:stretch>
            <a:fillRect/>
          </a:stretch>
        </p:blipFill>
        <p:spPr>
          <a:xfrm>
            <a:off x="9533568" y="5640486"/>
            <a:ext cx="2432116" cy="401020"/>
          </a:xfrm>
          <a:prstGeom prst="rect">
            <a:avLst/>
          </a:prstGeom>
        </p:spPr>
      </p:pic>
      <p:sp>
        <p:nvSpPr>
          <p:cNvPr id="34" name="TextBox 33">
            <a:extLst>
              <a:ext uri="{FF2B5EF4-FFF2-40B4-BE49-F238E27FC236}">
                <a16:creationId xmlns:a16="http://schemas.microsoft.com/office/drawing/2014/main" id="{58575151-106C-3E4B-B61D-50CFD0931A52}"/>
              </a:ext>
            </a:extLst>
          </p:cNvPr>
          <p:cNvSpPr txBox="1"/>
          <p:nvPr/>
        </p:nvSpPr>
        <p:spPr>
          <a:xfrm>
            <a:off x="231422" y="4927600"/>
            <a:ext cx="11977511" cy="197555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6243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A57D69F-C1A6-2A4B-B5A6-2A115B1A015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When it was found</a:t>
            </a:r>
          </a:p>
        </p:txBody>
      </p:sp>
      <p:graphicFrame>
        <p:nvGraphicFramePr>
          <p:cNvPr id="10" name="Content Placeholder 2">
            <a:extLst>
              <a:ext uri="{FF2B5EF4-FFF2-40B4-BE49-F238E27FC236}">
                <a16:creationId xmlns:a16="http://schemas.microsoft.com/office/drawing/2014/main" id="{B5D065C9-8ED1-4E91-9ED2-911CA04B00A4}"/>
              </a:ext>
            </a:extLst>
          </p:cNvPr>
          <p:cNvGraphicFramePr>
            <a:graphicFrameLocks noGrp="1"/>
          </p:cNvGraphicFramePr>
          <p:nvPr>
            <p:ph idx="1"/>
            <p:extLst>
              <p:ext uri="{D42A27DB-BD31-4B8C-83A1-F6EECF244321}">
                <p14:modId xmlns:p14="http://schemas.microsoft.com/office/powerpoint/2010/main" val="125275117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9888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30EE4C-DCD3-4740-B07A-A867DE581037}"/>
              </a:ext>
            </a:extLst>
          </p:cNvPr>
          <p:cNvSpPr>
            <a:spLocks noGrp="1"/>
          </p:cNvSpPr>
          <p:nvPr>
            <p:ph type="title"/>
          </p:nvPr>
        </p:nvSpPr>
        <p:spPr>
          <a:xfrm>
            <a:off x="767290" y="1289146"/>
            <a:ext cx="4153626" cy="4279709"/>
          </a:xfrm>
        </p:spPr>
        <p:txBody>
          <a:bodyPr vert="horz" lIns="91440" tIns="45720" rIns="91440" bIns="45720" rtlCol="0" anchor="ctr">
            <a:normAutofit/>
          </a:bodyPr>
          <a:lstStyle/>
          <a:p>
            <a:pPr algn="r"/>
            <a:r>
              <a:rPr lang="en-US" sz="5400" kern="1200">
                <a:solidFill>
                  <a:schemeClr val="bg1"/>
                </a:solidFill>
                <a:latin typeface="+mj-lt"/>
                <a:ea typeface="+mj-ea"/>
                <a:cs typeface="+mj-cs"/>
              </a:rPr>
              <a:t>The visitor centre opening</a:t>
            </a:r>
          </a:p>
        </p:txBody>
      </p:sp>
      <p:grpSp>
        <p:nvGrpSpPr>
          <p:cNvPr id="13" name="Group 12">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4"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35B5D488-9E2C-D44E-9037-6F18ABDFF067}"/>
              </a:ext>
            </a:extLst>
          </p:cNvPr>
          <p:cNvSpPr txBox="1"/>
          <p:nvPr/>
        </p:nvSpPr>
        <p:spPr>
          <a:xfrm>
            <a:off x="6514140" y="1854601"/>
            <a:ext cx="4776711" cy="314879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b="1" i="1"/>
              <a:t>Titanic</a:t>
            </a:r>
            <a:r>
              <a:rPr lang="en-US" sz="1700"/>
              <a:t> </a:t>
            </a:r>
            <a:r>
              <a:rPr lang="en-US" sz="1700" b="1"/>
              <a:t>Belfast</a:t>
            </a:r>
            <a:r>
              <a:rPr lang="en-US" sz="1700"/>
              <a:t> is a visitor attraction opened in 2012, a monument to </a:t>
            </a:r>
            <a:r>
              <a:rPr lang="en-US" sz="1700">
                <a:hlinkClick r:id="rId2" tooltip="Belfast"/>
              </a:rPr>
              <a:t>Belfast</a:t>
            </a:r>
            <a:r>
              <a:rPr lang="en-US" sz="1700"/>
              <a:t>'s maritime heritage on the site of the former </a:t>
            </a:r>
            <a:r>
              <a:rPr lang="en-US" sz="1700">
                <a:hlinkClick r:id="rId3" tooltip="Harland &amp; Wolff"/>
              </a:rPr>
              <a:t>Harland &amp; Wolff</a:t>
            </a:r>
            <a:r>
              <a:rPr lang="en-US" sz="1700"/>
              <a:t> shipyard in the city's </a:t>
            </a:r>
            <a:r>
              <a:rPr lang="en-US" sz="1700">
                <a:hlinkClick r:id="rId4" tooltip="Titanic Quarter"/>
              </a:rPr>
              <a:t>Titanic Quarter</a:t>
            </a:r>
            <a:r>
              <a:rPr lang="en-US" sz="1700"/>
              <a:t> where the </a:t>
            </a:r>
            <a:r>
              <a:rPr lang="en-US" sz="1700">
                <a:hlinkClick r:id="rId5" tooltip="RMS Titanic"/>
              </a:rPr>
              <a:t>RMS </a:t>
            </a:r>
            <a:r>
              <a:rPr lang="en-US" sz="1700" i="1">
                <a:hlinkClick r:id="rId5" tooltip="RMS Titanic"/>
              </a:rPr>
              <a:t>Titanic</a:t>
            </a:r>
            <a:r>
              <a:rPr lang="en-US" sz="1700"/>
              <a:t> was built. It tells the stories of the </a:t>
            </a:r>
            <a:r>
              <a:rPr lang="en-US" sz="1700" i="1"/>
              <a:t>Titanic</a:t>
            </a:r>
            <a:r>
              <a:rPr lang="en-US" sz="1700"/>
              <a:t>, which hit an iceberg and </a:t>
            </a:r>
            <a:r>
              <a:rPr lang="en-US" sz="1700">
                <a:hlinkClick r:id="rId6" tooltip="Sinking of the RMS Titanic"/>
              </a:rPr>
              <a:t>sank during her maiden voyage</a:t>
            </a:r>
            <a:r>
              <a:rPr lang="en-US" sz="1700"/>
              <a:t> in 1912, and her </a:t>
            </a:r>
            <a:r>
              <a:rPr lang="en-US" sz="1700">
                <a:hlinkClick r:id="rId7" tooltip="Olympic-class ocean liner"/>
              </a:rPr>
              <a:t>sister ships</a:t>
            </a:r>
            <a:r>
              <a:rPr lang="en-US" sz="1700"/>
              <a:t> </a:t>
            </a:r>
            <a:r>
              <a:rPr lang="en-US" sz="1700">
                <a:hlinkClick r:id="rId8" tooltip="RMS Olympic"/>
              </a:rPr>
              <a:t>RMS </a:t>
            </a:r>
            <a:r>
              <a:rPr lang="en-US" sz="1700" i="1">
                <a:hlinkClick r:id="rId8" tooltip="RMS Olympic"/>
              </a:rPr>
              <a:t>Olympic</a:t>
            </a:r>
            <a:r>
              <a:rPr lang="en-US" sz="1700"/>
              <a:t> and </a:t>
            </a:r>
            <a:r>
              <a:rPr lang="en-US" sz="1700">
                <a:hlinkClick r:id="rId9" tooltip="HMHS Britannic"/>
              </a:rPr>
              <a:t>HMHS </a:t>
            </a:r>
            <a:r>
              <a:rPr lang="en-US" sz="1700" i="1">
                <a:hlinkClick r:id="rId9" tooltip="HMHS Britannic"/>
              </a:rPr>
              <a:t>Britannic</a:t>
            </a:r>
            <a:r>
              <a:rPr lang="en-US" sz="1700"/>
              <a:t>. The building contains more than 12,000 square metres (130,000 sq ft) of floor space, most of which is occupied by a series of galleries, private function rooms and community facilities, plus the addition of Hickson’s Point destination bar in March 2018.</a:t>
            </a:r>
          </a:p>
        </p:txBody>
      </p:sp>
    </p:spTree>
    <p:extLst>
      <p:ext uri="{BB962C8B-B14F-4D97-AF65-F5344CB8AC3E}">
        <p14:creationId xmlns:p14="http://schemas.microsoft.com/office/powerpoint/2010/main" val="27670216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2EDF1EA6EF04B917A529D42CD342F" ma:contentTypeVersion="10" ma:contentTypeDescription="Create a new document." ma:contentTypeScope="" ma:versionID="c6f6f1b6ba024181e701289470c0ceb2">
  <xsd:schema xmlns:xsd="http://www.w3.org/2001/XMLSchema" xmlns:xs="http://www.w3.org/2001/XMLSchema" xmlns:p="http://schemas.microsoft.com/office/2006/metadata/properties" xmlns:ns2="fad052d3-cfb2-45b0-b136-c73ae938307d" targetNamespace="http://schemas.microsoft.com/office/2006/metadata/properties" ma:root="true" ma:fieldsID="4868944befec8908ca628c04194be2ec" ns2:_="">
    <xsd:import namespace="fad052d3-cfb2-45b0-b136-c73ae93830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052d3-cfb2-45b0-b136-c73ae9383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586180-EAD9-44BC-80A7-69CF7F63D1BF}"/>
</file>

<file path=customXml/itemProps2.xml><?xml version="1.0" encoding="utf-8"?>
<ds:datastoreItem xmlns:ds="http://schemas.openxmlformats.org/officeDocument/2006/customXml" ds:itemID="{DBF4B8AC-09E9-4B88-B257-7C42A0DF438C}"/>
</file>

<file path=customXml/itemProps3.xml><?xml version="1.0" encoding="utf-8"?>
<ds:datastoreItem xmlns:ds="http://schemas.openxmlformats.org/officeDocument/2006/customXml" ds:itemID="{3541E865-0BA1-41F2-BAB7-A363054C7E2D}"/>
</file>

<file path=docProps/app.xml><?xml version="1.0" encoding="utf-8"?>
<Properties xmlns="http://schemas.openxmlformats.org/officeDocument/2006/extended-properties" xmlns:vt="http://schemas.openxmlformats.org/officeDocument/2006/docPropsVTypes">
  <TotalTime>1</TotalTime>
  <Words>527</Words>
  <Application>Microsoft Macintosh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Titanic </vt:lpstr>
      <vt:lpstr>The making of it.</vt:lpstr>
      <vt:lpstr>When it set sail and sank.</vt:lpstr>
      <vt:lpstr>When it was found</vt:lpstr>
      <vt:lpstr>The visitor centre opening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Titanic </dc:title>
  <dc:creator>Quinn, MichaelP</dc:creator>
  <cp:lastModifiedBy>Quinn, MichaelP</cp:lastModifiedBy>
  <cp:revision>2</cp:revision>
  <dcterms:created xsi:type="dcterms:W3CDTF">2020-04-28T10:36:50Z</dcterms:created>
  <dcterms:modified xsi:type="dcterms:W3CDTF">2020-04-28T10:38:35Z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0x010100ABB2EDF1EA6EF04B917A529D42CD342F</vt:lpwstr>
  </property>
</Properties>
</file>